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935" r:id="rId4"/>
  </p:sldMasterIdLst>
  <p:notesMasterIdLst>
    <p:notesMasterId r:id="rId39"/>
  </p:notesMasterIdLst>
  <p:handoutMasterIdLst>
    <p:handoutMasterId r:id="rId40"/>
  </p:handoutMasterIdLst>
  <p:sldIdLst>
    <p:sldId id="256" r:id="rId5"/>
    <p:sldId id="1848" r:id="rId6"/>
    <p:sldId id="1853" r:id="rId7"/>
    <p:sldId id="1871" r:id="rId8"/>
    <p:sldId id="1851" r:id="rId9"/>
    <p:sldId id="1856" r:id="rId10"/>
    <p:sldId id="1867" r:id="rId11"/>
    <p:sldId id="5586" r:id="rId12"/>
    <p:sldId id="5587" r:id="rId13"/>
    <p:sldId id="5588" r:id="rId14"/>
    <p:sldId id="5591" r:id="rId15"/>
    <p:sldId id="5585" r:id="rId16"/>
    <p:sldId id="5592" r:id="rId17"/>
    <p:sldId id="5583" r:id="rId18"/>
    <p:sldId id="5582" r:id="rId19"/>
    <p:sldId id="5584" r:id="rId20"/>
    <p:sldId id="1872" r:id="rId21"/>
    <p:sldId id="1858" r:id="rId22"/>
    <p:sldId id="1850" r:id="rId23"/>
    <p:sldId id="1865" r:id="rId24"/>
    <p:sldId id="1868" r:id="rId25"/>
    <p:sldId id="1866" r:id="rId26"/>
    <p:sldId id="1857" r:id="rId27"/>
    <p:sldId id="1869" r:id="rId28"/>
    <p:sldId id="1870" r:id="rId29"/>
    <p:sldId id="313" r:id="rId30"/>
    <p:sldId id="5593" r:id="rId31"/>
    <p:sldId id="5589" r:id="rId32"/>
    <p:sldId id="1859" r:id="rId33"/>
    <p:sldId id="1860" r:id="rId34"/>
    <p:sldId id="1862" r:id="rId35"/>
    <p:sldId id="1863" r:id="rId36"/>
    <p:sldId id="1861" r:id="rId37"/>
    <p:sldId id="1864" r:id="rId38"/>
  </p:sldIdLst>
  <p:sldSz cx="12188825" cy="6858000"/>
  <p:notesSz cx="7010400" cy="92964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888" userDrawn="1">
          <p15:clr>
            <a:srgbClr val="A4A3A4"/>
          </p15:clr>
        </p15:guide>
        <p15:guide id="2" pos="3839" userDrawn="1">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C6EAF"/>
    <a:srgbClr val="C39C2F"/>
    <a:srgbClr val="C59C27"/>
    <a:srgbClr val="D13940"/>
    <a:srgbClr val="EF9A1A"/>
    <a:srgbClr val="907262"/>
    <a:srgbClr val="B3CD1F"/>
    <a:srgbClr val="43B1E5"/>
    <a:srgbClr val="00B8BB"/>
    <a:srgbClr val="426FB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332" autoAdjust="0"/>
    <p:restoredTop sz="95828" autoAdjust="0"/>
  </p:normalViewPr>
  <p:slideViewPr>
    <p:cSldViewPr snapToGrid="0" showGuides="1">
      <p:cViewPr varScale="1">
        <p:scale>
          <a:sx n="115" d="100"/>
          <a:sy n="115" d="100"/>
        </p:scale>
        <p:origin x="848" y="200"/>
      </p:cViewPr>
      <p:guideLst>
        <p:guide orient="horz" pos="888"/>
        <p:guide pos="3839"/>
      </p:guideLst>
    </p:cSldViewPr>
  </p:slid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55" d="100"/>
          <a:sy n="55" d="100"/>
        </p:scale>
        <p:origin x="-1472" y="-64"/>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notesMaster" Target="notesMasters/notesMaster1.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70338" y="0"/>
            <a:ext cx="3038475" cy="465138"/>
          </a:xfrm>
          <a:prstGeom prst="rect">
            <a:avLst/>
          </a:prstGeom>
        </p:spPr>
        <p:txBody>
          <a:bodyPr vert="horz" lIns="91440" tIns="45720" rIns="91440" bIns="45720" rtlCol="0"/>
          <a:lstStyle>
            <a:lvl1pPr algn="r">
              <a:defRPr sz="1200"/>
            </a:lvl1pPr>
          </a:lstStyle>
          <a:p>
            <a:fld id="{0B842F42-2CE9-4E35-95C1-410DC08A50B1}" type="datetimeFigureOut">
              <a:rPr lang="en-US" smtClean="0"/>
              <a:t>10/28/23</a:t>
            </a:fld>
            <a:endParaRPr lang="en-US"/>
          </a:p>
        </p:txBody>
      </p:sp>
      <p:sp>
        <p:nvSpPr>
          <p:cNvPr id="4" name="Footer Placeholder 3"/>
          <p:cNvSpPr>
            <a:spLocks noGrp="1"/>
          </p:cNvSpPr>
          <p:nvPr>
            <p:ph type="ftr" sz="quarter" idx="2"/>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70338" y="8829675"/>
            <a:ext cx="3038475" cy="465138"/>
          </a:xfrm>
          <a:prstGeom prst="rect">
            <a:avLst/>
          </a:prstGeom>
        </p:spPr>
        <p:txBody>
          <a:bodyPr vert="horz" lIns="91440" tIns="45720" rIns="91440" bIns="45720" rtlCol="0" anchor="b"/>
          <a:lstStyle>
            <a:lvl1pPr algn="r">
              <a:defRPr sz="1200"/>
            </a:lvl1pPr>
          </a:lstStyle>
          <a:p>
            <a:fld id="{26F2E89A-4FDF-4617-8DDF-BE2769EE821E}" type="slidenum">
              <a:rPr lang="en-US" smtClean="0"/>
              <a:t>‹#›</a:t>
            </a:fld>
            <a:endParaRPr lang="en-US"/>
          </a:p>
        </p:txBody>
      </p:sp>
    </p:spTree>
    <p:extLst>
      <p:ext uri="{BB962C8B-B14F-4D97-AF65-F5344CB8AC3E}">
        <p14:creationId xmlns:p14="http://schemas.microsoft.com/office/powerpoint/2010/main" val="25792619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5138"/>
          </a:xfrm>
          <a:prstGeom prst="rect">
            <a:avLst/>
          </a:prstGeom>
        </p:spPr>
        <p:txBody>
          <a:bodyPr vert="horz" lIns="91440" tIns="45720" rIns="91440" bIns="45720" rtlCol="0"/>
          <a:lstStyle>
            <a:lvl1pPr algn="r">
              <a:defRPr sz="1200"/>
            </a:lvl1pPr>
          </a:lstStyle>
          <a:p>
            <a:fld id="{6F282904-F315-4730-8D91-37D99E141A6F}" type="datetimeFigureOut">
              <a:rPr lang="en-US" smtClean="0"/>
              <a:t>10/28/23</a:t>
            </a:fld>
            <a:endParaRPr lang="en-US"/>
          </a:p>
        </p:txBody>
      </p:sp>
      <p:sp>
        <p:nvSpPr>
          <p:cNvPr id="4" name="Slide Image Placeholder 3"/>
          <p:cNvSpPr>
            <a:spLocks noGrp="1" noRot="1" noChangeAspect="1"/>
          </p:cNvSpPr>
          <p:nvPr>
            <p:ph type="sldImg" idx="2"/>
          </p:nvPr>
        </p:nvSpPr>
        <p:spPr>
          <a:xfrm>
            <a:off x="407988" y="696913"/>
            <a:ext cx="6194425" cy="34861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16425"/>
            <a:ext cx="5607050" cy="4183063"/>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5138"/>
          </a:xfrm>
          <a:prstGeom prst="rect">
            <a:avLst/>
          </a:prstGeom>
        </p:spPr>
        <p:txBody>
          <a:bodyPr vert="horz" lIns="91440" tIns="45720" rIns="91440" bIns="45720" rtlCol="0" anchor="b"/>
          <a:lstStyle>
            <a:lvl1pPr algn="r">
              <a:defRPr sz="1200"/>
            </a:lvl1pPr>
          </a:lstStyle>
          <a:p>
            <a:fld id="{54E672D7-8E2D-4611-973D-F4591A707C34}" type="slidenum">
              <a:rPr lang="en-US" smtClean="0"/>
              <a:t>‹#›</a:t>
            </a:fld>
            <a:endParaRPr lang="en-US"/>
          </a:p>
        </p:txBody>
      </p:sp>
    </p:spTree>
    <p:extLst>
      <p:ext uri="{BB962C8B-B14F-4D97-AF65-F5344CB8AC3E}">
        <p14:creationId xmlns:p14="http://schemas.microsoft.com/office/powerpoint/2010/main" val="17013578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3</a:t>
            </a:fld>
            <a:endParaRPr lang="en-US"/>
          </a:p>
        </p:txBody>
      </p:sp>
    </p:spTree>
    <p:extLst>
      <p:ext uri="{BB962C8B-B14F-4D97-AF65-F5344CB8AC3E}">
        <p14:creationId xmlns:p14="http://schemas.microsoft.com/office/powerpoint/2010/main" val="35060072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18</a:t>
            </a:fld>
            <a:endParaRPr lang="en-US"/>
          </a:p>
        </p:txBody>
      </p:sp>
    </p:spTree>
    <p:extLst>
      <p:ext uri="{BB962C8B-B14F-4D97-AF65-F5344CB8AC3E}">
        <p14:creationId xmlns:p14="http://schemas.microsoft.com/office/powerpoint/2010/main" val="34622494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22</a:t>
            </a:fld>
            <a:endParaRPr lang="en-US"/>
          </a:p>
        </p:txBody>
      </p:sp>
    </p:spTree>
    <p:extLst>
      <p:ext uri="{BB962C8B-B14F-4D97-AF65-F5344CB8AC3E}">
        <p14:creationId xmlns:p14="http://schemas.microsoft.com/office/powerpoint/2010/main" val="7047079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25</a:t>
            </a:fld>
            <a:endParaRPr lang="en-US"/>
          </a:p>
        </p:txBody>
      </p:sp>
    </p:spTree>
    <p:extLst>
      <p:ext uri="{BB962C8B-B14F-4D97-AF65-F5344CB8AC3E}">
        <p14:creationId xmlns:p14="http://schemas.microsoft.com/office/powerpoint/2010/main" val="28635791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26</a:t>
            </a:fld>
            <a:endParaRPr lang="en-US"/>
          </a:p>
        </p:txBody>
      </p:sp>
    </p:spTree>
    <p:extLst>
      <p:ext uri="{BB962C8B-B14F-4D97-AF65-F5344CB8AC3E}">
        <p14:creationId xmlns:p14="http://schemas.microsoft.com/office/powerpoint/2010/main" val="40072332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27</a:t>
            </a:fld>
            <a:endParaRPr lang="en-US"/>
          </a:p>
        </p:txBody>
      </p:sp>
    </p:spTree>
    <p:extLst>
      <p:ext uri="{BB962C8B-B14F-4D97-AF65-F5344CB8AC3E}">
        <p14:creationId xmlns:p14="http://schemas.microsoft.com/office/powerpoint/2010/main" val="32252916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28</a:t>
            </a:fld>
            <a:endParaRPr lang="en-US"/>
          </a:p>
        </p:txBody>
      </p:sp>
    </p:spTree>
    <p:extLst>
      <p:ext uri="{BB962C8B-B14F-4D97-AF65-F5344CB8AC3E}">
        <p14:creationId xmlns:p14="http://schemas.microsoft.com/office/powerpoint/2010/main" val="26976394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32</a:t>
            </a:fld>
            <a:endParaRPr lang="en-US"/>
          </a:p>
        </p:txBody>
      </p:sp>
    </p:spTree>
    <p:extLst>
      <p:ext uri="{BB962C8B-B14F-4D97-AF65-F5344CB8AC3E}">
        <p14:creationId xmlns:p14="http://schemas.microsoft.com/office/powerpoint/2010/main" val="35918200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4</a:t>
            </a:fld>
            <a:endParaRPr lang="en-US"/>
          </a:p>
        </p:txBody>
      </p:sp>
    </p:spTree>
    <p:extLst>
      <p:ext uri="{BB962C8B-B14F-4D97-AF65-F5344CB8AC3E}">
        <p14:creationId xmlns:p14="http://schemas.microsoft.com/office/powerpoint/2010/main" val="1654539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6</a:t>
            </a:fld>
            <a:endParaRPr lang="en-US"/>
          </a:p>
        </p:txBody>
      </p:sp>
    </p:spTree>
    <p:extLst>
      <p:ext uri="{BB962C8B-B14F-4D97-AF65-F5344CB8AC3E}">
        <p14:creationId xmlns:p14="http://schemas.microsoft.com/office/powerpoint/2010/main" val="38809292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7</a:t>
            </a:fld>
            <a:endParaRPr lang="en-US"/>
          </a:p>
        </p:txBody>
      </p:sp>
    </p:spTree>
    <p:extLst>
      <p:ext uri="{BB962C8B-B14F-4D97-AF65-F5344CB8AC3E}">
        <p14:creationId xmlns:p14="http://schemas.microsoft.com/office/powerpoint/2010/main" val="30414272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9</a:t>
            </a:fld>
            <a:endParaRPr lang="en-US"/>
          </a:p>
        </p:txBody>
      </p:sp>
    </p:spTree>
    <p:extLst>
      <p:ext uri="{BB962C8B-B14F-4D97-AF65-F5344CB8AC3E}">
        <p14:creationId xmlns:p14="http://schemas.microsoft.com/office/powerpoint/2010/main" val="40033495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10</a:t>
            </a:fld>
            <a:endParaRPr lang="en-US"/>
          </a:p>
        </p:txBody>
      </p:sp>
    </p:spTree>
    <p:extLst>
      <p:ext uri="{BB962C8B-B14F-4D97-AF65-F5344CB8AC3E}">
        <p14:creationId xmlns:p14="http://schemas.microsoft.com/office/powerpoint/2010/main" val="39797945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11</a:t>
            </a:fld>
            <a:endParaRPr lang="en-US"/>
          </a:p>
        </p:txBody>
      </p:sp>
    </p:spTree>
    <p:extLst>
      <p:ext uri="{BB962C8B-B14F-4D97-AF65-F5344CB8AC3E}">
        <p14:creationId xmlns:p14="http://schemas.microsoft.com/office/powerpoint/2010/main" val="42542021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13</a:t>
            </a:fld>
            <a:endParaRPr lang="en-US"/>
          </a:p>
        </p:txBody>
      </p:sp>
    </p:spTree>
    <p:extLst>
      <p:ext uri="{BB962C8B-B14F-4D97-AF65-F5344CB8AC3E}">
        <p14:creationId xmlns:p14="http://schemas.microsoft.com/office/powerpoint/2010/main" val="6594708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17</a:t>
            </a:fld>
            <a:endParaRPr lang="en-US"/>
          </a:p>
        </p:txBody>
      </p:sp>
    </p:spTree>
    <p:extLst>
      <p:ext uri="{BB962C8B-B14F-4D97-AF65-F5344CB8AC3E}">
        <p14:creationId xmlns:p14="http://schemas.microsoft.com/office/powerpoint/2010/main" val="2041398976"/>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4.png"/><Relationship Id="rId7"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5.png"/><Relationship Id="rId4" Type="http://schemas.microsoft.com/office/2007/relationships/hdphoto" Target="../media/hdphoto1.wdp"/><Relationship Id="rId9" Type="http://schemas.openxmlformats.org/officeDocument/2006/relationships/image" Target="../media/image7.png"/></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4.png"/><Relationship Id="rId7"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5.png"/><Relationship Id="rId4" Type="http://schemas.microsoft.com/office/2007/relationships/hdphoto" Target="../media/hdphoto1.wdp"/><Relationship Id="rId9"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9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dirty="0"/>
              <a:t>Click to edit Master title style</a:t>
            </a:r>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2749"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8" name="Picture 7" descr="A picture containing shape&#10;&#10;Description automatically generated">
            <a:extLst>
              <a:ext uri="{FF2B5EF4-FFF2-40B4-BE49-F238E27FC236}">
                <a16:creationId xmlns:a16="http://schemas.microsoft.com/office/drawing/2014/main" id="{C432A180-7341-4E28-8C2B-73F9AB53D13F}"/>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33920" y="1848659"/>
            <a:ext cx="2108499" cy="914400"/>
          </a:xfrm>
          <a:prstGeom prst="rect">
            <a:avLst/>
          </a:prstGeom>
        </p:spPr>
      </p:pic>
      <p:pic>
        <p:nvPicPr>
          <p:cNvPr id="13" name="Picture 2" descr="https://licensebuttons.net/l/by/4.0/88x31.png">
            <a:extLst>
              <a:ext uri="{FF2B5EF4-FFF2-40B4-BE49-F238E27FC236}">
                <a16:creationId xmlns:a16="http://schemas.microsoft.com/office/drawing/2014/main" id="{FAFD7D99-41CA-4FD0-9396-9C5659F22045}"/>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969069" y="5841262"/>
            <a:ext cx="838200" cy="295275"/>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D022D1C-99FF-490C-8690-D8081D33C0AF}"/>
              </a:ext>
            </a:extLst>
          </p:cNvPr>
          <p:cNvSpPr txBox="1"/>
          <p:nvPr userDrawn="1"/>
        </p:nvSpPr>
        <p:spPr>
          <a:xfrm>
            <a:off x="1810964" y="5776533"/>
            <a:ext cx="1171114" cy="424732"/>
          </a:xfrm>
          <a:prstGeom prst="rect">
            <a:avLst/>
          </a:prstGeom>
          <a:noFill/>
        </p:spPr>
        <p:txBody>
          <a:bodyPr wrap="square" rtlCol="0">
            <a:spAutoFit/>
          </a:bodyPr>
          <a:lstStyle/>
          <a:p>
            <a:pPr algn="ctr">
              <a:lnSpc>
                <a:spcPct val="90000"/>
              </a:lnSpc>
            </a:pPr>
            <a:r>
              <a:rPr lang="en-US" sz="1200" dirty="0"/>
              <a:t>See slide 2 for license details</a:t>
            </a:r>
          </a:p>
        </p:txBody>
      </p:sp>
      <p:pic>
        <p:nvPicPr>
          <p:cNvPr id="15" name="Picture 14">
            <a:extLst>
              <a:ext uri="{FF2B5EF4-FFF2-40B4-BE49-F238E27FC236}">
                <a16:creationId xmlns:a16="http://schemas.microsoft.com/office/drawing/2014/main" id="{C554CDC7-44CF-4751-9869-0265C8E01840}"/>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333211" y="3189686"/>
            <a:ext cx="2109916" cy="905256"/>
          </a:xfrm>
          <a:prstGeom prst="rect">
            <a:avLst/>
          </a:prstGeom>
        </p:spPr>
      </p:pic>
      <p:sp>
        <p:nvSpPr>
          <p:cNvPr id="6" name="Text Placeholder 5">
            <a:extLst>
              <a:ext uri="{FF2B5EF4-FFF2-40B4-BE49-F238E27FC236}">
                <a16:creationId xmlns:a16="http://schemas.microsoft.com/office/drawing/2014/main" id="{516372F2-F09E-4139-B638-4F1B290B77B9}"/>
              </a:ext>
            </a:extLst>
          </p:cNvPr>
          <p:cNvSpPr>
            <a:spLocks noGrp="1"/>
          </p:cNvSpPr>
          <p:nvPr>
            <p:ph type="body" sz="quarter" idx="10" hasCustomPrompt="1"/>
          </p:nvPr>
        </p:nvSpPr>
        <p:spPr>
          <a:xfrm>
            <a:off x="9335896" y="5913283"/>
            <a:ext cx="2852929" cy="262814"/>
          </a:xfrm>
        </p:spPr>
        <p:txBody>
          <a:bodyPr/>
          <a:lstStyle>
            <a:lvl1pPr marL="0" indent="0" algn="r">
              <a:buNone/>
              <a:defRPr sz="1200"/>
            </a:lvl1pPr>
          </a:lstStyle>
          <a:p>
            <a:pPr lvl="0"/>
            <a:r>
              <a:rPr lang="en-US" dirty="0"/>
              <a:t>R&amp;R number (if required)</a:t>
            </a:r>
          </a:p>
        </p:txBody>
      </p:sp>
      <p:sp>
        <p:nvSpPr>
          <p:cNvPr id="9" name="Text Placeholder 8">
            <a:extLst>
              <a:ext uri="{FF2B5EF4-FFF2-40B4-BE49-F238E27FC236}">
                <a16:creationId xmlns:a16="http://schemas.microsoft.com/office/drawing/2014/main" id="{7A08ED72-5D36-44C1-A3D6-C72E158E1FA6}"/>
              </a:ext>
            </a:extLst>
          </p:cNvPr>
          <p:cNvSpPr>
            <a:spLocks noGrp="1"/>
          </p:cNvSpPr>
          <p:nvPr>
            <p:ph type="body" sz="quarter" idx="11" hasCustomPrompt="1"/>
          </p:nvPr>
        </p:nvSpPr>
        <p:spPr>
          <a:xfrm>
            <a:off x="3176924" y="2085870"/>
            <a:ext cx="2427268" cy="424732"/>
          </a:xfrm>
        </p:spPr>
        <p:txBody>
          <a:bodyPr wrap="none">
            <a:spAutoFit/>
          </a:bodyPr>
          <a:lstStyle>
            <a:lvl1pPr marL="0" indent="0">
              <a:buNone/>
              <a:defRPr u="sng"/>
            </a:lvl1pPr>
          </a:lstStyle>
          <a:p>
            <a:pPr lvl="0"/>
            <a:r>
              <a:rPr lang="en-US" dirty="0"/>
              <a:t>Presenter Name</a:t>
            </a:r>
          </a:p>
        </p:txBody>
      </p:sp>
      <p:sp>
        <p:nvSpPr>
          <p:cNvPr id="11" name="Text Placeholder 10">
            <a:extLst>
              <a:ext uri="{FF2B5EF4-FFF2-40B4-BE49-F238E27FC236}">
                <a16:creationId xmlns:a16="http://schemas.microsoft.com/office/drawing/2014/main" id="{07C2C5E0-3F9A-4B6C-82C6-FEE7176DA8DC}"/>
              </a:ext>
            </a:extLst>
          </p:cNvPr>
          <p:cNvSpPr>
            <a:spLocks noGrp="1"/>
          </p:cNvSpPr>
          <p:nvPr>
            <p:ph type="body" sz="quarter" idx="12" hasCustomPrompt="1"/>
          </p:nvPr>
        </p:nvSpPr>
        <p:spPr>
          <a:xfrm>
            <a:off x="5667411" y="2134517"/>
            <a:ext cx="1690167" cy="376085"/>
          </a:xfrm>
        </p:spPr>
        <p:txBody>
          <a:bodyPr>
            <a:spAutoFit/>
          </a:bodyPr>
          <a:lstStyle>
            <a:lvl1pPr marL="0" indent="0">
              <a:buNone/>
              <a:defRPr sz="2000"/>
            </a:lvl1pPr>
          </a:lstStyle>
          <a:p>
            <a:pPr lvl="0"/>
            <a:r>
              <a:rPr lang="en-US" dirty="0"/>
              <a:t>(pronouns)</a:t>
            </a:r>
          </a:p>
        </p:txBody>
      </p:sp>
      <p:sp>
        <p:nvSpPr>
          <p:cNvPr id="20" name="Text Placeholder 10">
            <a:extLst>
              <a:ext uri="{FF2B5EF4-FFF2-40B4-BE49-F238E27FC236}">
                <a16:creationId xmlns:a16="http://schemas.microsoft.com/office/drawing/2014/main" id="{6EE16D41-009C-4DB1-A6DF-FEBADC8C343B}"/>
              </a:ext>
            </a:extLst>
          </p:cNvPr>
          <p:cNvSpPr>
            <a:spLocks noGrp="1"/>
          </p:cNvSpPr>
          <p:nvPr>
            <p:ph type="body" sz="quarter" idx="13" hasCustomPrompt="1"/>
          </p:nvPr>
        </p:nvSpPr>
        <p:spPr>
          <a:xfrm>
            <a:off x="3176924" y="2459716"/>
            <a:ext cx="8292315" cy="369332"/>
          </a:xfrm>
        </p:spPr>
        <p:txBody>
          <a:bodyPr wrap="square">
            <a:spAutoFit/>
          </a:bodyPr>
          <a:lstStyle>
            <a:lvl1pPr marL="0" indent="0">
              <a:buNone/>
              <a:defRPr sz="2000"/>
            </a:lvl1pPr>
          </a:lstStyle>
          <a:p>
            <a:pPr lvl="0"/>
            <a:r>
              <a:rPr lang="en-US" dirty="0"/>
              <a:t>Long affiliation</a:t>
            </a:r>
          </a:p>
        </p:txBody>
      </p:sp>
      <p:sp>
        <p:nvSpPr>
          <p:cNvPr id="21" name="Text Placeholder 10">
            <a:extLst>
              <a:ext uri="{FF2B5EF4-FFF2-40B4-BE49-F238E27FC236}">
                <a16:creationId xmlns:a16="http://schemas.microsoft.com/office/drawing/2014/main" id="{8E791C6E-DB06-44D1-AB4E-AA0EF8215FBB}"/>
              </a:ext>
            </a:extLst>
          </p:cNvPr>
          <p:cNvSpPr>
            <a:spLocks noGrp="1"/>
          </p:cNvSpPr>
          <p:nvPr>
            <p:ph type="body" sz="quarter" idx="14" hasCustomPrompt="1"/>
          </p:nvPr>
        </p:nvSpPr>
        <p:spPr>
          <a:xfrm>
            <a:off x="3176925" y="3161813"/>
            <a:ext cx="8292316" cy="369332"/>
          </a:xfrm>
        </p:spPr>
        <p:txBody>
          <a:bodyPr wrap="square">
            <a:spAutoFit/>
          </a:bodyPr>
          <a:lstStyle>
            <a:lvl1pPr marL="0" indent="0">
              <a:buNone/>
              <a:defRPr sz="2000"/>
            </a:lvl1pPr>
          </a:lstStyle>
          <a:p>
            <a:pPr lvl="0"/>
            <a:r>
              <a:rPr lang="en-US" dirty="0"/>
              <a:t>Tutorial title @ Venue</a:t>
            </a:r>
          </a:p>
        </p:txBody>
      </p:sp>
      <p:sp>
        <p:nvSpPr>
          <p:cNvPr id="23" name="Text Placeholder 10">
            <a:extLst>
              <a:ext uri="{FF2B5EF4-FFF2-40B4-BE49-F238E27FC236}">
                <a16:creationId xmlns:a16="http://schemas.microsoft.com/office/drawing/2014/main" id="{AA4CD3CE-55B5-4132-9AC3-B94506768C36}"/>
              </a:ext>
            </a:extLst>
          </p:cNvPr>
          <p:cNvSpPr>
            <a:spLocks noGrp="1"/>
          </p:cNvSpPr>
          <p:nvPr>
            <p:ph type="body" sz="quarter" idx="15" hasCustomPrompt="1"/>
          </p:nvPr>
        </p:nvSpPr>
        <p:spPr>
          <a:xfrm>
            <a:off x="3176924" y="3792588"/>
            <a:ext cx="8292316" cy="646331"/>
          </a:xfrm>
        </p:spPr>
        <p:txBody>
          <a:bodyPr wrap="square">
            <a:spAutoFit/>
          </a:bodyPr>
          <a:lstStyle>
            <a:lvl1pPr marL="0" indent="0">
              <a:buNone/>
              <a:defRPr sz="2000"/>
            </a:lvl1pPr>
          </a:lstStyle>
          <a:p>
            <a:pPr>
              <a:spcBef>
                <a:spcPts val="2800"/>
              </a:spcBef>
            </a:pPr>
            <a:r>
              <a:rPr lang="en-US" sz="2000" dirty="0"/>
              <a:t>Contributors: Contributor Name (short affiliation), … in alphabetical order</a:t>
            </a:r>
          </a:p>
        </p:txBody>
      </p:sp>
    </p:spTree>
    <p:extLst>
      <p:ext uri="{BB962C8B-B14F-4D97-AF65-F5344CB8AC3E}">
        <p14:creationId xmlns:p14="http://schemas.microsoft.com/office/powerpoint/2010/main" val="41073417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8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2749"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8" name="Picture 7" descr="A picture containing shape&#10;&#10;Description automatically generated">
            <a:extLst>
              <a:ext uri="{FF2B5EF4-FFF2-40B4-BE49-F238E27FC236}">
                <a16:creationId xmlns:a16="http://schemas.microsoft.com/office/drawing/2014/main" id="{C432A180-7341-4E28-8C2B-73F9AB53D13F}"/>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33920" y="1848659"/>
            <a:ext cx="2108499" cy="914400"/>
          </a:xfrm>
          <a:prstGeom prst="rect">
            <a:avLst/>
          </a:prstGeom>
        </p:spPr>
      </p:pic>
      <p:pic>
        <p:nvPicPr>
          <p:cNvPr id="13" name="Picture 2" descr="https://licensebuttons.net/l/by/4.0/88x31.png">
            <a:extLst>
              <a:ext uri="{FF2B5EF4-FFF2-40B4-BE49-F238E27FC236}">
                <a16:creationId xmlns:a16="http://schemas.microsoft.com/office/drawing/2014/main" id="{FAFD7D99-41CA-4FD0-9396-9C5659F22045}"/>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969069" y="5841262"/>
            <a:ext cx="838200" cy="295275"/>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D022D1C-99FF-490C-8690-D8081D33C0AF}"/>
              </a:ext>
            </a:extLst>
          </p:cNvPr>
          <p:cNvSpPr txBox="1"/>
          <p:nvPr userDrawn="1"/>
        </p:nvSpPr>
        <p:spPr>
          <a:xfrm>
            <a:off x="1810964" y="5776533"/>
            <a:ext cx="1171114" cy="424732"/>
          </a:xfrm>
          <a:prstGeom prst="rect">
            <a:avLst/>
          </a:prstGeom>
          <a:noFill/>
        </p:spPr>
        <p:txBody>
          <a:bodyPr wrap="square" rtlCol="0">
            <a:spAutoFit/>
          </a:bodyPr>
          <a:lstStyle/>
          <a:p>
            <a:pPr algn="ctr">
              <a:lnSpc>
                <a:spcPct val="90000"/>
              </a:lnSpc>
            </a:pPr>
            <a:r>
              <a:rPr lang="en-US" sz="1200" dirty="0"/>
              <a:t>See slide 2 for license details</a:t>
            </a:r>
          </a:p>
        </p:txBody>
      </p:sp>
      <p:pic>
        <p:nvPicPr>
          <p:cNvPr id="15" name="Picture 14">
            <a:extLst>
              <a:ext uri="{FF2B5EF4-FFF2-40B4-BE49-F238E27FC236}">
                <a16:creationId xmlns:a16="http://schemas.microsoft.com/office/drawing/2014/main" id="{C554CDC7-44CF-4751-9869-0265C8E01840}"/>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333211" y="3189686"/>
            <a:ext cx="2109916" cy="905256"/>
          </a:xfrm>
          <a:prstGeom prst="rect">
            <a:avLst/>
          </a:prstGeom>
        </p:spPr>
      </p:pic>
    </p:spTree>
    <p:extLst>
      <p:ext uri="{BB962C8B-B14F-4D97-AF65-F5344CB8AC3E}">
        <p14:creationId xmlns:p14="http://schemas.microsoft.com/office/powerpoint/2010/main" val="4512282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2473" cy="914400"/>
          </a:xfrm>
        </p:spPr>
        <p:txBody>
          <a:bodyPr anchor="t" anchorCtr="0"/>
          <a:lstStyle/>
          <a:p>
            <a:r>
              <a:rPr lang="en-US"/>
              <a:t>Click to edit Master title style</a:t>
            </a:r>
            <a:endParaRPr lang="en-US" dirty="0"/>
          </a:p>
        </p:txBody>
      </p:sp>
      <p:sp>
        <p:nvSpPr>
          <p:cNvPr id="3" name="Content Placeholder 2"/>
          <p:cNvSpPr>
            <a:spLocks noGrp="1"/>
          </p:cNvSpPr>
          <p:nvPr>
            <p:ph idx="1" hasCustomPrompt="1"/>
          </p:nvPr>
        </p:nvSpPr>
        <p:spPr>
          <a:xfrm>
            <a:off x="365760" y="1737360"/>
            <a:ext cx="11369809" cy="404777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marL="1482725" indent="-222250">
              <a:buFont typeface="Arial" panose="020B0604020202020204" pitchFamily="34" charset="0"/>
              <a:buChar char="•"/>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level0.4	</a:t>
            </a:r>
          </a:p>
        </p:txBody>
      </p:sp>
    </p:spTree>
    <p:extLst>
      <p:ext uri="{BB962C8B-B14F-4D97-AF65-F5344CB8AC3E}">
        <p14:creationId xmlns:p14="http://schemas.microsoft.com/office/powerpoint/2010/main" val="12092206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hasCustomPrompt="1"/>
          </p:nvPr>
        </p:nvSpPr>
        <p:spPr>
          <a:xfrm>
            <a:off x="457200" y="1737360"/>
            <a:ext cx="5588582"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558550"/>
            <a:ext cx="5588582"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buFont typeface="Arial" panose="020B0604020202020204" pitchFamily="34" charset="0"/>
              <a:buChar cha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8914" y="1737360"/>
            <a:ext cx="5531934"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8914" y="2558550"/>
            <a:ext cx="5531934"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defRPr lang="en-US" sz="16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748649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quad chart">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7465488" cy="810738"/>
          </a:xfrm>
        </p:spPr>
        <p:txBody>
          <a:bodyPr/>
          <a:lstStyle>
            <a:lvl1pPr>
              <a:defRPr sz="2400"/>
            </a:lvl1pPr>
          </a:lstStyle>
          <a:p>
            <a:r>
              <a:rPr lang="en-US"/>
              <a:t>Click to edit Master title style</a:t>
            </a:r>
            <a:endParaRPr lang="en-US" dirty="0"/>
          </a:p>
        </p:txBody>
      </p:sp>
      <p:sp>
        <p:nvSpPr>
          <p:cNvPr id="3" name="Text Placeholder 2"/>
          <p:cNvSpPr>
            <a:spLocks noGrp="1"/>
          </p:cNvSpPr>
          <p:nvPr>
            <p:ph type="body" idx="1" hasCustomPrompt="1"/>
          </p:nvPr>
        </p:nvSpPr>
        <p:spPr>
          <a:xfrm>
            <a:off x="448056"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hasCustomPrompt="1"/>
          </p:nvPr>
        </p:nvSpPr>
        <p:spPr>
          <a:xfrm>
            <a:off x="448056"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3" hasCustomPrompt="1"/>
          </p:nvPr>
        </p:nvSpPr>
        <p:spPr>
          <a:xfrm>
            <a:off x="6153912"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hasCustomPrompt="1"/>
          </p:nvPr>
        </p:nvSpPr>
        <p:spPr>
          <a:xfrm>
            <a:off x="6153912"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10" name="Text Placeholder 9">
            <a:extLst>
              <a:ext uri="{FF2B5EF4-FFF2-40B4-BE49-F238E27FC236}">
                <a16:creationId xmlns:a16="http://schemas.microsoft.com/office/drawing/2014/main" id="{1AC1494F-06BF-478E-BCF5-6FCC755EF91F}"/>
              </a:ext>
            </a:extLst>
          </p:cNvPr>
          <p:cNvSpPr>
            <a:spLocks noGrp="1"/>
          </p:cNvSpPr>
          <p:nvPr>
            <p:ph type="body" sz="quarter" idx="10" hasCustomPrompt="1"/>
          </p:nvPr>
        </p:nvSpPr>
        <p:spPr>
          <a:xfrm>
            <a:off x="447675"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2" name="Text Placeholder 11">
            <a:extLst>
              <a:ext uri="{FF2B5EF4-FFF2-40B4-BE49-F238E27FC236}">
                <a16:creationId xmlns:a16="http://schemas.microsoft.com/office/drawing/2014/main" id="{DE13F5F8-5DA4-4A7D-94FF-19BFEBF090FD}"/>
              </a:ext>
            </a:extLst>
          </p:cNvPr>
          <p:cNvSpPr>
            <a:spLocks noGrp="1"/>
          </p:cNvSpPr>
          <p:nvPr>
            <p:ph type="body" sz="quarter" idx="11" hasCustomPrompt="1"/>
          </p:nvPr>
        </p:nvSpPr>
        <p:spPr>
          <a:xfrm>
            <a:off x="6153150"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4" name="Text Placeholder 13">
            <a:extLst>
              <a:ext uri="{FF2B5EF4-FFF2-40B4-BE49-F238E27FC236}">
                <a16:creationId xmlns:a16="http://schemas.microsoft.com/office/drawing/2014/main" id="{11508C29-BEAF-4D1B-85C7-62D86B9A99F0}"/>
              </a:ext>
            </a:extLst>
          </p:cNvPr>
          <p:cNvSpPr>
            <a:spLocks noGrp="1"/>
          </p:cNvSpPr>
          <p:nvPr>
            <p:ph type="body" sz="quarter" idx="12"/>
          </p:nvPr>
        </p:nvSpPr>
        <p:spPr>
          <a:xfrm>
            <a:off x="447675"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
        <p:nvSpPr>
          <p:cNvPr id="16" name="Text Placeholder 15">
            <a:extLst>
              <a:ext uri="{FF2B5EF4-FFF2-40B4-BE49-F238E27FC236}">
                <a16:creationId xmlns:a16="http://schemas.microsoft.com/office/drawing/2014/main" id="{DA42C277-CD07-4855-BE2B-F5804018ECD9}"/>
              </a:ext>
            </a:extLst>
          </p:cNvPr>
          <p:cNvSpPr>
            <a:spLocks noGrp="1"/>
          </p:cNvSpPr>
          <p:nvPr>
            <p:ph type="body" sz="quarter" idx="13"/>
          </p:nvPr>
        </p:nvSpPr>
        <p:spPr>
          <a:xfrm>
            <a:off x="6153150"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754637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6121090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21988677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365760" y="411480"/>
            <a:ext cx="11376442" cy="84695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Click to edit Master title style</a:t>
            </a:r>
            <a:endParaRPr lang="en-US" dirty="0"/>
          </a:p>
        </p:txBody>
      </p:sp>
      <p:sp>
        <p:nvSpPr>
          <p:cNvPr id="1027" name="Text Placeholder 2"/>
          <p:cNvSpPr>
            <a:spLocks noGrp="1"/>
          </p:cNvSpPr>
          <p:nvPr>
            <p:ph type="body" idx="1"/>
          </p:nvPr>
        </p:nvSpPr>
        <p:spPr bwMode="auto">
          <a:xfrm>
            <a:off x="365760" y="1737360"/>
            <a:ext cx="11376442" cy="404092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3" name="Picture 12"/>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9741160" y="6185919"/>
            <a:ext cx="1971212" cy="533060"/>
          </a:xfrm>
          <a:prstGeom prst="rect">
            <a:avLst/>
          </a:prstGeom>
        </p:spPr>
      </p:pic>
      <p:sp>
        <p:nvSpPr>
          <p:cNvPr id="8" name="Rectangle 256"/>
          <p:cNvSpPr txBox="1">
            <a:spLocks noChangeArrowheads="1"/>
          </p:cNvSpPr>
          <p:nvPr userDrawn="1"/>
        </p:nvSpPr>
        <p:spPr>
          <a:xfrm>
            <a:off x="363828" y="6477000"/>
            <a:ext cx="3315547" cy="182562"/>
          </a:xfrm>
          <a:prstGeom prst="rect">
            <a:avLst/>
          </a:prstGeom>
          <a:ln/>
        </p:spPr>
        <p:txBody>
          <a:bodyPr anchor="ctr"/>
          <a:lstStyle/>
          <a:p>
            <a:pPr algn="l"/>
            <a:r>
              <a:rPr lang="en-US" sz="1000" dirty="0">
                <a:solidFill>
                  <a:schemeClr val="tx1"/>
                </a:solidFill>
                <a:latin typeface="Arial" pitchFamily="34" charset="0"/>
                <a:cs typeface="Arial" pitchFamily="34" charset="0"/>
              </a:rPr>
              <a:t> </a:t>
            </a:r>
          </a:p>
        </p:txBody>
      </p:sp>
      <p:sp>
        <p:nvSpPr>
          <p:cNvPr id="9" name="Rectangle 6"/>
          <p:cNvSpPr>
            <a:spLocks noChangeArrowheads="1"/>
          </p:cNvSpPr>
          <p:nvPr userDrawn="1"/>
        </p:nvSpPr>
        <p:spPr bwMode="auto">
          <a:xfrm flipH="1">
            <a:off x="163374" y="6513051"/>
            <a:ext cx="515635" cy="146511"/>
          </a:xfrm>
          <a:prstGeom prst="rect">
            <a:avLst/>
          </a:prstGeom>
          <a:noFill/>
          <a:ln w="9525">
            <a:noFill/>
            <a:miter lim="800000"/>
            <a:headEnd/>
            <a:tailEnd/>
          </a:ln>
          <a:effectLst/>
        </p:spPr>
        <p:txBody>
          <a:bodyPr lIns="0" tIns="0" rIns="0" bIns="0"/>
          <a:lstStyle/>
          <a:p>
            <a:pPr algn="l" defTabSz="173038">
              <a:lnSpc>
                <a:spcPct val="90000"/>
              </a:lnSpc>
              <a:tabLst>
                <a:tab pos="230188" algn="l"/>
              </a:tabLst>
              <a:defRPr/>
            </a:pPr>
            <a:fld id="{040BB257-551A-4736-B50F-DCF1BA034C06}" type="slidenum">
              <a:rPr lang="en-US" sz="1000" smtClean="0">
                <a:solidFill>
                  <a:schemeClr val="tx1"/>
                </a:solidFill>
                <a:latin typeface="Arial" pitchFamily="34" charset="0"/>
                <a:cs typeface="Arial" pitchFamily="34" charset="0"/>
              </a:rPr>
              <a:pPr algn="l" defTabSz="173038">
                <a:lnSpc>
                  <a:spcPct val="90000"/>
                </a:lnSpc>
                <a:tabLst>
                  <a:tab pos="230188" algn="l"/>
                </a:tabLst>
                <a:defRPr/>
              </a:pPr>
              <a:t>‹#›</a:t>
            </a:fld>
            <a:endParaRPr lang="en-US" sz="1000" dirty="0">
              <a:solidFill>
                <a:schemeClr val="tx1"/>
              </a:solidFill>
              <a:latin typeface="Arial" pitchFamily="34" charset="0"/>
              <a:cs typeface="Arial" pitchFamily="34" charset="0"/>
            </a:endParaRPr>
          </a:p>
        </p:txBody>
      </p:sp>
      <p:pic>
        <p:nvPicPr>
          <p:cNvPr id="3" name="Picture 2" descr="A picture containing shape&#10;&#10;Description automatically generated">
            <a:extLst>
              <a:ext uri="{FF2B5EF4-FFF2-40B4-BE49-F238E27FC236}">
                <a16:creationId xmlns:a16="http://schemas.microsoft.com/office/drawing/2014/main" id="{2A4943B8-0F89-4A94-B130-A128F45E57C4}"/>
              </a:ext>
            </a:extLst>
          </p:cNvPr>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7806050" y="6114121"/>
            <a:ext cx="1560289" cy="676656"/>
          </a:xfrm>
          <a:prstGeom prst="rect">
            <a:avLst/>
          </a:prstGeom>
        </p:spPr>
      </p:pic>
    </p:spTree>
    <p:extLst>
      <p:ext uri="{BB962C8B-B14F-4D97-AF65-F5344CB8AC3E}">
        <p14:creationId xmlns:p14="http://schemas.microsoft.com/office/powerpoint/2010/main" val="2081848127"/>
      </p:ext>
    </p:extLst>
  </p:cSld>
  <p:clrMap bg1="lt1" tx1="dk1" bg2="lt2" tx2="dk2" accent1="accent1" accent2="accent2" accent3="accent3" accent4="accent4" accent5="accent5" accent6="accent6" hlink="hlink" folHlink="folHlink"/>
  <p:sldLayoutIdLst>
    <p:sldLayoutId id="2147483952" r:id="rId1"/>
    <p:sldLayoutId id="2147483951" r:id="rId2"/>
    <p:sldLayoutId id="2147483937" r:id="rId3"/>
    <p:sldLayoutId id="2147483939" r:id="rId4"/>
    <p:sldLayoutId id="2147483950" r:id="rId5"/>
    <p:sldLayoutId id="2147483940" r:id="rId6"/>
    <p:sldLayoutId id="2147483941" r:id="rId7"/>
  </p:sldLayoutIdLst>
  <p:hf hdr="0" ftr="0" dt="0"/>
  <p:txStyles>
    <p:title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p:titleStyle>
    <p:body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39.jpeg"/><Relationship Id="rId2" Type="http://schemas.openxmlformats.org/officeDocument/2006/relationships/image" Target="../media/image34.png"/><Relationship Id="rId1" Type="http://schemas.openxmlformats.org/officeDocument/2006/relationships/slideLayout" Target="../slideLayouts/slideLayout3.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2.xml.rels><?xml version="1.0" encoding="UTF-8" standalone="yes"?>
<Relationships xmlns="http://schemas.openxmlformats.org/package/2006/relationships"><Relationship Id="rId3" Type="http://schemas.openxmlformats.org/officeDocument/2006/relationships/hyperlink" Target="http://creativecommons.org/licenses/by-sa/4.0/" TargetMode="External"/><Relationship Id="rId2" Type="http://schemas.openxmlformats.org/officeDocument/2006/relationships/hyperlink" Target="http://creativecommons.org/licenses/by/4.0/" TargetMode="External"/><Relationship Id="rId1" Type="http://schemas.openxmlformats.org/officeDocument/2006/relationships/slideLayout" Target="../slideLayouts/slideLayout3.xml"/><Relationship Id="rId5" Type="http://schemas.openxmlformats.org/officeDocument/2006/relationships/image" Target="../media/image6.png"/><Relationship Id="rId4" Type="http://schemas.openxmlformats.org/officeDocument/2006/relationships/hyperlink" Target="https://doi.org/10.6084/m9.figshare.23823822"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8" Type="http://schemas.openxmlformats.org/officeDocument/2006/relationships/hyperlink" Target="https://sarus.readthedocs.io/en/stable" TargetMode="External"/><Relationship Id="rId3" Type="http://schemas.openxmlformats.org/officeDocument/2006/relationships/hyperlink" Target="https://github.com/lanl/BEE" TargetMode="External"/><Relationship Id="rId7" Type="http://schemas.openxmlformats.org/officeDocument/2006/relationships/hyperlink" Target="https://podman.io/" TargetMode="External"/><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hyperlink" Target="https://hpc.github.io/charliecloud/" TargetMode="External"/><Relationship Id="rId5" Type="http://schemas.openxmlformats.org/officeDocument/2006/relationships/hyperlink" Target="https://apptainer.org/" TargetMode="External"/><Relationship Id="rId4" Type="http://schemas.openxmlformats.org/officeDocument/2006/relationships/hyperlink" Target="https://maestrowf.readthedocs.io/en/latest/" TargetMode="External"/><Relationship Id="rId9" Type="http://schemas.openxmlformats.org/officeDocument/2006/relationships/hyperlink" Target="https://shifter.readthedocs.io/en/latest" TargetMode="Externa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hyperlink" Target="https://www.osti.gov/servlets/purl/1827927" TargetMode="External"/><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hyperlink" Target="https://s.apache.org/existing-workflow-systems"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8" Type="http://schemas.openxmlformats.org/officeDocument/2006/relationships/image" Target="../media/image14.jpeg"/><Relationship Id="rId13" Type="http://schemas.openxmlformats.org/officeDocument/2006/relationships/image" Target="../media/image19.png"/><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image" Target="../media/image18.png"/><Relationship Id="rId17" Type="http://schemas.openxmlformats.org/officeDocument/2006/relationships/image" Target="../media/image23.png"/><Relationship Id="rId2" Type="http://schemas.openxmlformats.org/officeDocument/2006/relationships/notesSlide" Target="../notesSlides/notesSlide3.xml"/><Relationship Id="rId16" Type="http://schemas.openxmlformats.org/officeDocument/2006/relationships/image" Target="../media/image22.png"/><Relationship Id="rId1" Type="http://schemas.openxmlformats.org/officeDocument/2006/relationships/slideLayout" Target="../slideLayouts/slideLayout3.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11.png"/><Relationship Id="rId15" Type="http://schemas.openxmlformats.org/officeDocument/2006/relationships/image" Target="../media/image21.png"/><Relationship Id="rId10" Type="http://schemas.openxmlformats.org/officeDocument/2006/relationships/image" Target="../media/image16.png"/><Relationship Id="rId4" Type="http://schemas.openxmlformats.org/officeDocument/2006/relationships/image" Target="../media/image10.jpeg"/><Relationship Id="rId9" Type="http://schemas.openxmlformats.org/officeDocument/2006/relationships/image" Target="../media/image15.png"/><Relationship Id="rId14" Type="http://schemas.openxmlformats.org/officeDocument/2006/relationships/image" Target="../media/image20.png"/></Relationships>
</file>

<file path=ppt/slides/_rels/slide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25.png"/></Relationships>
</file>

<file path=ppt/slides/_rels/slide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28.png"/><Relationship Id="rId5"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AFB3B4-69DA-4728-BD80-41CE41CDE796}"/>
              </a:ext>
            </a:extLst>
          </p:cNvPr>
          <p:cNvSpPr>
            <a:spLocks noGrp="1"/>
          </p:cNvSpPr>
          <p:nvPr>
            <p:ph type="ctrTitle"/>
          </p:nvPr>
        </p:nvSpPr>
        <p:spPr/>
        <p:txBody>
          <a:bodyPr/>
          <a:lstStyle/>
          <a:p>
            <a:r>
              <a:rPr lang="en-US" dirty="0"/>
              <a:t>Reproducible Workflows</a:t>
            </a:r>
          </a:p>
        </p:txBody>
      </p:sp>
      <p:sp>
        <p:nvSpPr>
          <p:cNvPr id="3" name="Text Placeholder 2">
            <a:extLst>
              <a:ext uri="{FF2B5EF4-FFF2-40B4-BE49-F238E27FC236}">
                <a16:creationId xmlns:a16="http://schemas.microsoft.com/office/drawing/2014/main" id="{A99BF10E-A133-4BAB-A18B-C7563472A356}"/>
              </a:ext>
            </a:extLst>
          </p:cNvPr>
          <p:cNvSpPr>
            <a:spLocks noGrp="1"/>
          </p:cNvSpPr>
          <p:nvPr>
            <p:ph type="body" sz="quarter" idx="10"/>
          </p:nvPr>
        </p:nvSpPr>
        <p:spPr/>
        <p:txBody>
          <a:bodyPr/>
          <a:lstStyle/>
          <a:p>
            <a:endParaRPr lang="en-US"/>
          </a:p>
        </p:txBody>
      </p:sp>
      <p:sp>
        <p:nvSpPr>
          <p:cNvPr id="4" name="Text Placeholder 3">
            <a:extLst>
              <a:ext uri="{FF2B5EF4-FFF2-40B4-BE49-F238E27FC236}">
                <a16:creationId xmlns:a16="http://schemas.microsoft.com/office/drawing/2014/main" id="{CAA49102-FA8F-46A7-83A0-A9A05667E16E}"/>
              </a:ext>
            </a:extLst>
          </p:cNvPr>
          <p:cNvSpPr>
            <a:spLocks noGrp="1"/>
          </p:cNvSpPr>
          <p:nvPr>
            <p:ph type="body" sz="quarter" idx="11"/>
          </p:nvPr>
        </p:nvSpPr>
        <p:spPr>
          <a:xfrm>
            <a:off x="3176924" y="2085870"/>
            <a:ext cx="2806987" cy="424732"/>
          </a:xfrm>
        </p:spPr>
        <p:txBody>
          <a:bodyPr/>
          <a:lstStyle/>
          <a:p>
            <a:r>
              <a:rPr lang="en-US" dirty="0"/>
              <a:t>Gregory R. Watson</a:t>
            </a:r>
          </a:p>
        </p:txBody>
      </p:sp>
      <p:sp>
        <p:nvSpPr>
          <p:cNvPr id="5" name="Text Placeholder 4">
            <a:extLst>
              <a:ext uri="{FF2B5EF4-FFF2-40B4-BE49-F238E27FC236}">
                <a16:creationId xmlns:a16="http://schemas.microsoft.com/office/drawing/2014/main" id="{65EE6617-5516-4E55-AE7E-7E31417CEDFF}"/>
              </a:ext>
            </a:extLst>
          </p:cNvPr>
          <p:cNvSpPr>
            <a:spLocks noGrp="1"/>
          </p:cNvSpPr>
          <p:nvPr>
            <p:ph type="body" sz="quarter" idx="12"/>
          </p:nvPr>
        </p:nvSpPr>
        <p:spPr>
          <a:xfrm>
            <a:off x="5983911" y="2140952"/>
            <a:ext cx="1690167" cy="376085"/>
          </a:xfrm>
        </p:spPr>
        <p:txBody>
          <a:bodyPr/>
          <a:lstStyle/>
          <a:p>
            <a:r>
              <a:rPr lang="en-US" dirty="0"/>
              <a:t>he/him</a:t>
            </a:r>
          </a:p>
        </p:txBody>
      </p:sp>
      <p:sp>
        <p:nvSpPr>
          <p:cNvPr id="6" name="Text Placeholder 5">
            <a:extLst>
              <a:ext uri="{FF2B5EF4-FFF2-40B4-BE49-F238E27FC236}">
                <a16:creationId xmlns:a16="http://schemas.microsoft.com/office/drawing/2014/main" id="{A2D55B71-8B0F-4FB0-8981-1394D64313AD}"/>
              </a:ext>
            </a:extLst>
          </p:cNvPr>
          <p:cNvSpPr>
            <a:spLocks noGrp="1"/>
          </p:cNvSpPr>
          <p:nvPr>
            <p:ph type="body" sz="quarter" idx="13"/>
          </p:nvPr>
        </p:nvSpPr>
        <p:spPr/>
        <p:txBody>
          <a:bodyPr/>
          <a:lstStyle/>
          <a:p>
            <a:r>
              <a:rPr lang="en-US" dirty="0"/>
              <a:t>Oak Ridge National Laboratory</a:t>
            </a:r>
          </a:p>
        </p:txBody>
      </p:sp>
      <p:sp>
        <p:nvSpPr>
          <p:cNvPr id="7" name="Text Placeholder 6">
            <a:extLst>
              <a:ext uri="{FF2B5EF4-FFF2-40B4-BE49-F238E27FC236}">
                <a16:creationId xmlns:a16="http://schemas.microsoft.com/office/drawing/2014/main" id="{F5829A8F-4A06-4B9D-8269-0962AD5516DA}"/>
              </a:ext>
            </a:extLst>
          </p:cNvPr>
          <p:cNvSpPr>
            <a:spLocks noGrp="1"/>
          </p:cNvSpPr>
          <p:nvPr>
            <p:ph type="body" sz="quarter" idx="14"/>
          </p:nvPr>
        </p:nvSpPr>
        <p:spPr/>
        <p:txBody>
          <a:bodyPr/>
          <a:lstStyle/>
          <a:p>
            <a:r>
              <a:rPr lang="en-US" sz="2000" dirty="0"/>
              <a:t>Better Scientific Software tutorial @ SC23</a:t>
            </a:r>
            <a:endParaRPr lang="en-US" dirty="0"/>
          </a:p>
        </p:txBody>
      </p:sp>
      <p:sp>
        <p:nvSpPr>
          <p:cNvPr id="8" name="Text Placeholder 7">
            <a:extLst>
              <a:ext uri="{FF2B5EF4-FFF2-40B4-BE49-F238E27FC236}">
                <a16:creationId xmlns:a16="http://schemas.microsoft.com/office/drawing/2014/main" id="{00425D42-C089-4CFF-BE75-87BF248450A9}"/>
              </a:ext>
            </a:extLst>
          </p:cNvPr>
          <p:cNvSpPr>
            <a:spLocks noGrp="1"/>
          </p:cNvSpPr>
          <p:nvPr>
            <p:ph type="body" sz="quarter" idx="15"/>
          </p:nvPr>
        </p:nvSpPr>
        <p:spPr/>
        <p:txBody>
          <a:bodyPr/>
          <a:lstStyle/>
          <a:p>
            <a:r>
              <a:rPr lang="en-US" sz="2000" dirty="0"/>
              <a:t>Contributors: David E. </a:t>
            </a:r>
            <a:r>
              <a:rPr lang="en-US" sz="2000" dirty="0" err="1"/>
              <a:t>Bernholdt</a:t>
            </a:r>
            <a:r>
              <a:rPr lang="en-US" sz="2000" dirty="0"/>
              <a:t> (ORNL), Patricia A. Grubel (LANL), David M. Rogers (ORNL), Gregory R. Watson (ORNL)</a:t>
            </a:r>
            <a:endParaRPr lang="en-US" dirty="0"/>
          </a:p>
        </p:txBody>
      </p:sp>
    </p:spTree>
    <p:extLst>
      <p:ext uri="{BB962C8B-B14F-4D97-AF65-F5344CB8AC3E}">
        <p14:creationId xmlns:p14="http://schemas.microsoft.com/office/powerpoint/2010/main" val="21947055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CE6E61-F11F-89C4-8CE0-75168829D158}"/>
              </a:ext>
            </a:extLst>
          </p:cNvPr>
          <p:cNvSpPr>
            <a:spLocks noGrp="1"/>
          </p:cNvSpPr>
          <p:nvPr>
            <p:ph type="title"/>
          </p:nvPr>
        </p:nvSpPr>
        <p:spPr/>
        <p:txBody>
          <a:bodyPr/>
          <a:lstStyle/>
          <a:p>
            <a:pPr>
              <a:lnSpc>
                <a:spcPct val="100000"/>
              </a:lnSpc>
            </a:pPr>
            <a:r>
              <a:rPr lang="en-US" dirty="0"/>
              <a:t>Common scientific workflow patterns</a:t>
            </a:r>
            <a:br>
              <a:rPr lang="en-US" dirty="0"/>
            </a:br>
            <a:r>
              <a:rPr lang="en-US" b="0" dirty="0"/>
              <a:t>High-performance AI</a:t>
            </a:r>
          </a:p>
        </p:txBody>
      </p:sp>
      <p:pic>
        <p:nvPicPr>
          <p:cNvPr id="1028" name="Picture 4" descr="influencing on models">
            <a:extLst>
              <a:ext uri="{FF2B5EF4-FFF2-40B4-BE49-F238E27FC236}">
                <a16:creationId xmlns:a16="http://schemas.microsoft.com/office/drawing/2014/main" id="{E586873B-489F-42BC-F11D-FAA02961E7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26100" y="1206727"/>
            <a:ext cx="5779713" cy="4593057"/>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FB8A5605-18FC-F14D-3513-A51A16DFC4AE}"/>
              </a:ext>
            </a:extLst>
          </p:cNvPr>
          <p:cNvSpPr/>
          <p:nvPr/>
        </p:nvSpPr>
        <p:spPr>
          <a:xfrm>
            <a:off x="5658177" y="1206727"/>
            <a:ext cx="5729472" cy="4533674"/>
          </a:xfrm>
          <a:prstGeom prst="rect">
            <a:avLst/>
          </a:prstGeom>
          <a:noFill/>
          <a:ln w="63500">
            <a:solidFill>
              <a:schemeClr val="bg1">
                <a:lumMod val="65000"/>
              </a:schemeClr>
            </a:solid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6" name="TextBox 5">
            <a:extLst>
              <a:ext uri="{FF2B5EF4-FFF2-40B4-BE49-F238E27FC236}">
                <a16:creationId xmlns:a16="http://schemas.microsoft.com/office/drawing/2014/main" id="{55E09FC6-0A3A-8A7E-F2FA-D2EF682AF149}"/>
              </a:ext>
            </a:extLst>
          </p:cNvPr>
          <p:cNvSpPr txBox="1"/>
          <p:nvPr/>
        </p:nvSpPr>
        <p:spPr>
          <a:xfrm>
            <a:off x="5658177" y="5799783"/>
            <a:ext cx="5779713" cy="400110"/>
          </a:xfrm>
          <a:prstGeom prst="rect">
            <a:avLst/>
          </a:prstGeom>
          <a:noFill/>
        </p:spPr>
        <p:txBody>
          <a:bodyPr wrap="square">
            <a:spAutoFit/>
          </a:bodyPr>
          <a:lstStyle/>
          <a:p>
            <a:r>
              <a:rPr lang="en-US" sz="1000" dirty="0"/>
              <a:t>Source: https://</a:t>
            </a:r>
            <a:r>
              <a:rPr lang="en-US" sz="1000" dirty="0" err="1"/>
              <a:t>www.analyticsvidhya.com</a:t>
            </a:r>
            <a:r>
              <a:rPr lang="en-US" sz="1000" dirty="0"/>
              <a:t>/blog/2022/02/a-comprehensive-guide-on-hyperparameter-tuning-and-its-techniques/</a:t>
            </a:r>
          </a:p>
        </p:txBody>
      </p:sp>
      <p:sp>
        <p:nvSpPr>
          <p:cNvPr id="7" name="TextBox 6">
            <a:extLst>
              <a:ext uri="{FF2B5EF4-FFF2-40B4-BE49-F238E27FC236}">
                <a16:creationId xmlns:a16="http://schemas.microsoft.com/office/drawing/2014/main" id="{9AFFCEEC-3A89-A387-9842-F5D159873C6F}"/>
              </a:ext>
            </a:extLst>
          </p:cNvPr>
          <p:cNvSpPr txBox="1"/>
          <p:nvPr/>
        </p:nvSpPr>
        <p:spPr>
          <a:xfrm>
            <a:off x="455401" y="1591153"/>
            <a:ext cx="4838279" cy="2667846"/>
          </a:xfrm>
          <a:prstGeom prst="rect">
            <a:avLst/>
          </a:prstGeom>
          <a:noFill/>
          <a:ln w="25400">
            <a:solidFill>
              <a:schemeClr val="accent3"/>
            </a:solidFill>
            <a:extLst>
              <a:ext uri="{C807C97D-BFC1-408E-A445-0C87EB9F89A2}">
                <ask:lineSketchStyleProps xmlns:ask="http://schemas.microsoft.com/office/drawing/2018/sketchyshapes">
                  <ask:type>
                    <ask:lineSketchNone/>
                  </ask:type>
                </ask:lineSketchStyleProps>
              </a:ext>
            </a:extLst>
          </a:ln>
        </p:spPr>
        <p:txBody>
          <a:bodyPr wrap="square" lIns="118872" tIns="91440" rIns="118872" bIns="91440" rtlCol="0" anchor="ctr" anchorCtr="0">
            <a:spAutoFit/>
          </a:bodyPr>
          <a:lstStyle/>
          <a:p>
            <a:pPr marL="285750" indent="-285750" algn="l">
              <a:lnSpc>
                <a:spcPct val="130000"/>
              </a:lnSpc>
              <a:buFont typeface="Arial" panose="020B0604020202020204" pitchFamily="34" charset="0"/>
              <a:buChar char="•"/>
            </a:pPr>
            <a:r>
              <a:rPr lang="en-US" dirty="0"/>
              <a:t>Training: AI model training using scientific data</a:t>
            </a:r>
          </a:p>
          <a:p>
            <a:pPr marL="285750" indent="-285750" algn="l">
              <a:lnSpc>
                <a:spcPct val="130000"/>
              </a:lnSpc>
              <a:buFont typeface="Arial" panose="020B0604020202020204" pitchFamily="34" charset="0"/>
              <a:buChar char="•"/>
            </a:pPr>
            <a:r>
              <a:rPr lang="en-US" dirty="0"/>
              <a:t>Inference: Use the model to make predications</a:t>
            </a:r>
          </a:p>
          <a:p>
            <a:pPr marL="285750" indent="-285750" algn="l">
              <a:lnSpc>
                <a:spcPct val="130000"/>
              </a:lnSpc>
              <a:buFont typeface="Arial" panose="020B0604020202020204" pitchFamily="34" charset="0"/>
              <a:buChar char="•"/>
            </a:pPr>
            <a:r>
              <a:rPr lang="en-US" dirty="0"/>
              <a:t>Hyperparameter optimization: Find the best combination of hyperparameters for the problem</a:t>
            </a:r>
          </a:p>
        </p:txBody>
      </p:sp>
    </p:spTree>
    <p:extLst>
      <p:ext uri="{BB962C8B-B14F-4D97-AF65-F5344CB8AC3E}">
        <p14:creationId xmlns:p14="http://schemas.microsoft.com/office/powerpoint/2010/main" val="9192792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CE6E61-F11F-89C4-8CE0-75168829D158}"/>
              </a:ext>
            </a:extLst>
          </p:cNvPr>
          <p:cNvSpPr>
            <a:spLocks noGrp="1"/>
          </p:cNvSpPr>
          <p:nvPr>
            <p:ph type="title"/>
          </p:nvPr>
        </p:nvSpPr>
        <p:spPr/>
        <p:txBody>
          <a:bodyPr/>
          <a:lstStyle/>
          <a:p>
            <a:pPr>
              <a:lnSpc>
                <a:spcPct val="100000"/>
              </a:lnSpc>
            </a:pPr>
            <a:r>
              <a:rPr lang="en-US" dirty="0"/>
              <a:t>Common scientific workflow patterns</a:t>
            </a:r>
            <a:br>
              <a:rPr lang="en-US" dirty="0"/>
            </a:br>
            <a:r>
              <a:rPr lang="en-US" b="0" dirty="0"/>
              <a:t>Scientific Data Lifecycle</a:t>
            </a:r>
          </a:p>
        </p:txBody>
      </p:sp>
      <p:pic>
        <p:nvPicPr>
          <p:cNvPr id="4097" name="Picture 1" descr="page12image678059696">
            <a:extLst>
              <a:ext uri="{FF2B5EF4-FFF2-40B4-BE49-F238E27FC236}">
                <a16:creationId xmlns:a16="http://schemas.microsoft.com/office/drawing/2014/main" id="{7BB26460-66CE-E589-37C1-5A8E9F6560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7732" y="2112884"/>
            <a:ext cx="7365968" cy="385611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CBF9FA3C-B582-79F1-BBF6-BAA7986A8EE1}"/>
              </a:ext>
            </a:extLst>
          </p:cNvPr>
          <p:cNvSpPr txBox="1"/>
          <p:nvPr/>
        </p:nvSpPr>
        <p:spPr>
          <a:xfrm>
            <a:off x="7631982" y="466902"/>
            <a:ext cx="4455243" cy="2813271"/>
          </a:xfrm>
          <a:prstGeom prst="rect">
            <a:avLst/>
          </a:prstGeom>
          <a:noFill/>
          <a:ln w="25400">
            <a:solidFill>
              <a:schemeClr val="accent3"/>
            </a:solidFill>
            <a:extLst>
              <a:ext uri="{C807C97D-BFC1-408E-A445-0C87EB9F89A2}">
                <ask:lineSketchStyleProps xmlns:ask="http://schemas.microsoft.com/office/drawing/2018/sketchyshapes">
                  <ask:type>
                    <ask:lineSketchNone/>
                  </ask:type>
                </ask:lineSketchStyleProps>
              </a:ext>
            </a:extLst>
          </a:ln>
        </p:spPr>
        <p:txBody>
          <a:bodyPr wrap="square" lIns="118872" tIns="91440" rIns="118872" bIns="91440" rtlCol="0" anchor="ctr" anchorCtr="0">
            <a:spAutoFit/>
          </a:bodyPr>
          <a:lstStyle/>
          <a:p>
            <a:pPr marL="285750" indent="-285750" algn="l">
              <a:lnSpc>
                <a:spcPct val="120000"/>
              </a:lnSpc>
              <a:buFont typeface="Arial" panose="020B0604020202020204" pitchFamily="34" charset="0"/>
              <a:buChar char="•"/>
            </a:pPr>
            <a:r>
              <a:rPr lang="en-US" dirty="0"/>
              <a:t>Interactive data-analytics: running data intensive workflows against shared datasets</a:t>
            </a:r>
          </a:p>
          <a:p>
            <a:pPr marL="285750" indent="-285750" algn="l">
              <a:lnSpc>
                <a:spcPct val="120000"/>
              </a:lnSpc>
              <a:buFont typeface="Arial" panose="020B0604020202020204" pitchFamily="34" charset="0"/>
              <a:buChar char="•"/>
            </a:pPr>
            <a:r>
              <a:rPr lang="en-US" dirty="0"/>
              <a:t>Visualization: flexible visualizations depending on requirements</a:t>
            </a:r>
          </a:p>
          <a:p>
            <a:pPr marL="285750" indent="-285750" algn="l">
              <a:lnSpc>
                <a:spcPct val="120000"/>
              </a:lnSpc>
              <a:buFont typeface="Arial" panose="020B0604020202020204" pitchFamily="34" charset="0"/>
              <a:buChar char="•"/>
            </a:pPr>
            <a:r>
              <a:rPr lang="en-US" dirty="0"/>
              <a:t>Creation of summary datasets</a:t>
            </a:r>
          </a:p>
          <a:p>
            <a:pPr marL="285750" indent="-285750" algn="l">
              <a:lnSpc>
                <a:spcPct val="120000"/>
              </a:lnSpc>
              <a:buFont typeface="Arial" panose="020B0604020202020204" pitchFamily="34" charset="0"/>
              <a:buChar char="•"/>
            </a:pPr>
            <a:r>
              <a:rPr lang="en-US" dirty="0"/>
              <a:t>Workflow replication/modification</a:t>
            </a:r>
          </a:p>
          <a:p>
            <a:pPr marL="285750" indent="-285750" algn="l">
              <a:lnSpc>
                <a:spcPct val="120000"/>
              </a:lnSpc>
              <a:buFont typeface="Arial" panose="020B0604020202020204" pitchFamily="34" charset="0"/>
              <a:buChar char="•"/>
            </a:pPr>
            <a:endParaRPr lang="en-US" dirty="0"/>
          </a:p>
        </p:txBody>
      </p:sp>
      <p:sp>
        <p:nvSpPr>
          <p:cNvPr id="5" name="TextBox 4">
            <a:extLst>
              <a:ext uri="{FF2B5EF4-FFF2-40B4-BE49-F238E27FC236}">
                <a16:creationId xmlns:a16="http://schemas.microsoft.com/office/drawing/2014/main" id="{18D168F3-B566-FB15-B195-30817CB6D077}"/>
              </a:ext>
            </a:extLst>
          </p:cNvPr>
          <p:cNvSpPr txBox="1"/>
          <p:nvPr/>
        </p:nvSpPr>
        <p:spPr>
          <a:xfrm>
            <a:off x="647732" y="5896317"/>
            <a:ext cx="5592493" cy="323165"/>
          </a:xfrm>
          <a:prstGeom prst="rect">
            <a:avLst/>
          </a:prstGeom>
          <a:noFill/>
        </p:spPr>
        <p:txBody>
          <a:bodyPr wrap="none" lIns="118872" tIns="91440" rIns="118872" bIns="91440" rtlCol="0" anchor="ctr" anchorCtr="0">
            <a:spAutoFit/>
          </a:bodyPr>
          <a:lstStyle/>
          <a:p>
            <a:pPr algn="l">
              <a:lnSpc>
                <a:spcPct val="90000"/>
              </a:lnSpc>
            </a:pPr>
            <a:r>
              <a:rPr lang="en-US" sz="1000" dirty="0"/>
              <a:t>Source: https://</a:t>
            </a:r>
            <a:r>
              <a:rPr lang="en-US" sz="1000" dirty="0" err="1"/>
              <a:t>www.nersc.gov</a:t>
            </a:r>
            <a:r>
              <a:rPr lang="en-US" sz="1000" dirty="0"/>
              <a:t>/assets/NERSC-10/Workflows-Archetypes-White-Paper-v1.0.pdf</a:t>
            </a:r>
          </a:p>
        </p:txBody>
      </p:sp>
    </p:spTree>
    <p:extLst>
      <p:ext uri="{BB962C8B-B14F-4D97-AF65-F5344CB8AC3E}">
        <p14:creationId xmlns:p14="http://schemas.microsoft.com/office/powerpoint/2010/main" val="6493409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215E88F4-4929-74F8-6DEB-EC5447B22EA1}"/>
              </a:ext>
            </a:extLst>
          </p:cNvPr>
          <p:cNvSpPr/>
          <p:nvPr/>
        </p:nvSpPr>
        <p:spPr>
          <a:xfrm>
            <a:off x="364201" y="1418967"/>
            <a:ext cx="7169905" cy="5251621"/>
          </a:xfrm>
          <a:prstGeom prst="rect">
            <a:avLst/>
          </a:prstGeom>
          <a:noFill/>
          <a:ln w="63500">
            <a:solidFill>
              <a:schemeClr val="bg1">
                <a:lumMod val="65000"/>
              </a:schemeClr>
            </a:solid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36" name="TextBox 35">
            <a:extLst>
              <a:ext uri="{FF2B5EF4-FFF2-40B4-BE49-F238E27FC236}">
                <a16:creationId xmlns:a16="http://schemas.microsoft.com/office/drawing/2014/main" id="{AE38BB83-B9F4-2D10-6EC4-037CB6D08D64}"/>
              </a:ext>
            </a:extLst>
          </p:cNvPr>
          <p:cNvSpPr txBox="1"/>
          <p:nvPr/>
        </p:nvSpPr>
        <p:spPr>
          <a:xfrm>
            <a:off x="7833851" y="1169541"/>
            <a:ext cx="4038683" cy="1816075"/>
          </a:xfrm>
          <a:prstGeom prst="rect">
            <a:avLst/>
          </a:prstGeom>
          <a:noFill/>
          <a:ln w="25400">
            <a:solidFill>
              <a:schemeClr val="accent3"/>
            </a:solidFill>
            <a:extLst>
              <a:ext uri="{C807C97D-BFC1-408E-A445-0C87EB9F89A2}">
                <ask:lineSketchStyleProps xmlns:ask="http://schemas.microsoft.com/office/drawing/2018/sketchyshapes">
                  <ask:type>
                    <ask:lineSketchNone/>
                  </ask:type>
                </ask:lineSketchStyleProps>
              </a:ext>
            </a:extLst>
          </a:ln>
        </p:spPr>
        <p:txBody>
          <a:bodyPr wrap="square" lIns="118872" tIns="91440" rIns="118872" bIns="91440" rtlCol="0" anchor="ctr" anchorCtr="0">
            <a:spAutoFit/>
          </a:bodyPr>
          <a:lstStyle/>
          <a:p>
            <a:pPr marL="285750" indent="-285750" algn="l">
              <a:lnSpc>
                <a:spcPct val="120000"/>
              </a:lnSpc>
              <a:buFont typeface="Arial" panose="020B0604020202020204" pitchFamily="34" charset="0"/>
              <a:buChar char="•"/>
            </a:pPr>
            <a:r>
              <a:rPr lang="en-US" dirty="0"/>
              <a:t>One/more of the above PLUS</a:t>
            </a:r>
          </a:p>
          <a:p>
            <a:pPr marL="285750" indent="-285750" algn="l">
              <a:lnSpc>
                <a:spcPct val="120000"/>
              </a:lnSpc>
              <a:buFont typeface="Arial" panose="020B0604020202020204" pitchFamily="34" charset="0"/>
              <a:buChar char="•"/>
            </a:pPr>
            <a:r>
              <a:rPr lang="en-US" dirty="0"/>
              <a:t>Data transport</a:t>
            </a:r>
          </a:p>
          <a:p>
            <a:pPr marL="285750" indent="-285750" algn="l">
              <a:lnSpc>
                <a:spcPct val="120000"/>
              </a:lnSpc>
              <a:buFont typeface="Arial" panose="020B0604020202020204" pitchFamily="34" charset="0"/>
              <a:buChar char="•"/>
            </a:pPr>
            <a:r>
              <a:rPr lang="en-US" dirty="0"/>
              <a:t>Compression</a:t>
            </a:r>
          </a:p>
          <a:p>
            <a:pPr marL="285750" indent="-285750" algn="l">
              <a:lnSpc>
                <a:spcPct val="120000"/>
              </a:lnSpc>
              <a:buFont typeface="Arial" panose="020B0604020202020204" pitchFamily="34" charset="0"/>
              <a:buChar char="•"/>
            </a:pPr>
            <a:r>
              <a:rPr lang="en-US" dirty="0"/>
              <a:t>Visualization</a:t>
            </a:r>
          </a:p>
          <a:p>
            <a:pPr marL="285750" indent="-285750" algn="l">
              <a:lnSpc>
                <a:spcPct val="120000"/>
              </a:lnSpc>
              <a:buFont typeface="Arial" panose="020B0604020202020204" pitchFamily="34" charset="0"/>
              <a:buChar char="•"/>
            </a:pPr>
            <a:r>
              <a:rPr lang="en-US" dirty="0"/>
              <a:t>Buffering / final storage</a:t>
            </a:r>
          </a:p>
        </p:txBody>
      </p:sp>
      <p:sp>
        <p:nvSpPr>
          <p:cNvPr id="37" name="TextBox 36">
            <a:extLst>
              <a:ext uri="{FF2B5EF4-FFF2-40B4-BE49-F238E27FC236}">
                <a16:creationId xmlns:a16="http://schemas.microsoft.com/office/drawing/2014/main" id="{1E53625F-16AD-282D-5875-E9C0E514ACD4}"/>
              </a:ext>
            </a:extLst>
          </p:cNvPr>
          <p:cNvSpPr txBox="1"/>
          <p:nvPr/>
        </p:nvSpPr>
        <p:spPr>
          <a:xfrm>
            <a:off x="7746762" y="3524960"/>
            <a:ext cx="4212862" cy="1763560"/>
          </a:xfrm>
          <a:prstGeom prst="rect">
            <a:avLst/>
          </a:prstGeom>
        </p:spPr>
        <p:txBody>
          <a:bodyPr wrap="square" lIns="118872" tIns="91440" rIns="118872" bIns="91440" rtlCol="0" anchor="ctr" anchorCtr="0">
            <a:spAutoFit/>
          </a:bodyPr>
          <a:lstStyle/>
          <a:p>
            <a:pPr algn="l">
              <a:lnSpc>
                <a:spcPct val="90000"/>
              </a:lnSpc>
            </a:pPr>
            <a:r>
              <a:rPr lang="en-US" dirty="0"/>
              <a:t>Implementations:</a:t>
            </a:r>
          </a:p>
          <a:p>
            <a:pPr algn="l">
              <a:lnSpc>
                <a:spcPct val="90000"/>
              </a:lnSpc>
            </a:pPr>
            <a:endParaRPr lang="en-US" sz="600" dirty="0"/>
          </a:p>
          <a:p>
            <a:pPr lvl="1">
              <a:lnSpc>
                <a:spcPct val="90000"/>
              </a:lnSpc>
            </a:pPr>
            <a:r>
              <a:rPr lang="en-US" dirty="0" err="1">
                <a:solidFill>
                  <a:schemeClr val="bg1">
                    <a:lumMod val="50000"/>
                  </a:schemeClr>
                </a:solidFill>
              </a:rPr>
              <a:t>XRootD</a:t>
            </a:r>
            <a:endParaRPr lang="en-US" dirty="0">
              <a:solidFill>
                <a:schemeClr val="bg1">
                  <a:lumMod val="50000"/>
                </a:schemeClr>
              </a:solidFill>
            </a:endParaRPr>
          </a:p>
          <a:p>
            <a:pPr lvl="1">
              <a:lnSpc>
                <a:spcPct val="90000"/>
              </a:lnSpc>
            </a:pPr>
            <a:r>
              <a:rPr lang="en-US" dirty="0" err="1">
                <a:solidFill>
                  <a:schemeClr val="bg1">
                    <a:lumMod val="50000"/>
                  </a:schemeClr>
                </a:solidFill>
              </a:rPr>
              <a:t>pypi</a:t>
            </a:r>
            <a:r>
              <a:rPr lang="en-US" dirty="0">
                <a:solidFill>
                  <a:schemeClr val="bg1">
                    <a:lumMod val="50000"/>
                  </a:schemeClr>
                </a:solidFill>
              </a:rPr>
              <a:t> / ray</a:t>
            </a:r>
          </a:p>
          <a:p>
            <a:pPr lvl="1">
              <a:lnSpc>
                <a:spcPct val="90000"/>
              </a:lnSpc>
            </a:pPr>
            <a:r>
              <a:rPr lang="en-US" dirty="0">
                <a:solidFill>
                  <a:schemeClr val="bg1">
                    <a:lumMod val="50000"/>
                  </a:schemeClr>
                </a:solidFill>
              </a:rPr>
              <a:t>Apache </a:t>
            </a:r>
            <a:r>
              <a:rPr lang="en-US" dirty="0" err="1">
                <a:solidFill>
                  <a:schemeClr val="bg1">
                    <a:lumMod val="50000"/>
                  </a:schemeClr>
                </a:solidFill>
              </a:rPr>
              <a:t>kafka</a:t>
            </a:r>
            <a:endParaRPr lang="en-US" dirty="0">
              <a:solidFill>
                <a:schemeClr val="bg1">
                  <a:lumMod val="50000"/>
                </a:schemeClr>
              </a:solidFill>
            </a:endParaRPr>
          </a:p>
          <a:p>
            <a:pPr lvl="1">
              <a:lnSpc>
                <a:spcPct val="90000"/>
              </a:lnSpc>
            </a:pPr>
            <a:r>
              <a:rPr lang="en-US" dirty="0">
                <a:solidFill>
                  <a:schemeClr val="bg1">
                    <a:lumMod val="50000"/>
                  </a:schemeClr>
                </a:solidFill>
              </a:rPr>
              <a:t>Globus</a:t>
            </a:r>
          </a:p>
          <a:p>
            <a:pPr lvl="1">
              <a:lnSpc>
                <a:spcPct val="90000"/>
              </a:lnSpc>
            </a:pPr>
            <a:r>
              <a:rPr lang="en-US" dirty="0">
                <a:solidFill>
                  <a:schemeClr val="bg1">
                    <a:lumMod val="50000"/>
                  </a:schemeClr>
                </a:solidFill>
              </a:rPr>
              <a:t>custom...</a:t>
            </a:r>
          </a:p>
        </p:txBody>
      </p:sp>
      <p:sp>
        <p:nvSpPr>
          <p:cNvPr id="3" name="TextBox 2">
            <a:extLst>
              <a:ext uri="{FF2B5EF4-FFF2-40B4-BE49-F238E27FC236}">
                <a16:creationId xmlns:a16="http://schemas.microsoft.com/office/drawing/2014/main" id="{D2D4E5C1-BAC3-7160-BE7B-35EAB2F9A913}"/>
              </a:ext>
            </a:extLst>
          </p:cNvPr>
          <p:cNvSpPr txBox="1"/>
          <p:nvPr/>
        </p:nvSpPr>
        <p:spPr>
          <a:xfrm>
            <a:off x="562071" y="5562592"/>
            <a:ext cx="6740772" cy="1107996"/>
          </a:xfrm>
          <a:prstGeom prst="rect">
            <a:avLst/>
          </a:prstGeom>
          <a:noFill/>
        </p:spPr>
        <p:txBody>
          <a:bodyPr wrap="square">
            <a:spAutoFit/>
          </a:bodyPr>
          <a:lstStyle/>
          <a:p>
            <a:pPr algn="l"/>
            <a:br>
              <a:rPr lang="en-US" sz="1100" b="1" i="0" dirty="0">
                <a:solidFill>
                  <a:srgbClr val="000000"/>
                </a:solidFill>
                <a:effectLst/>
                <a:latin typeface="Lucida Grande" panose="020B0600040502020204" pitchFamily="34" charset="0"/>
              </a:rPr>
            </a:br>
            <a:r>
              <a:rPr lang="en-US" sz="1100" b="1" i="0" dirty="0">
                <a:solidFill>
                  <a:srgbClr val="000000"/>
                </a:solidFill>
                <a:effectLst/>
                <a:latin typeface="Lucida Grande" panose="020B0600040502020204" pitchFamily="34" charset="0"/>
              </a:rPr>
              <a:t>Real-Time XFEL Data Analysis at SLAC and NERSC: a Trial Run of Nascent </a:t>
            </a:r>
            <a:r>
              <a:rPr lang="en-US" sz="1100" b="1" i="0" dirty="0" err="1">
                <a:solidFill>
                  <a:srgbClr val="000000"/>
                </a:solidFill>
                <a:effectLst/>
                <a:latin typeface="Lucida Grande" panose="020B0600040502020204" pitchFamily="34" charset="0"/>
              </a:rPr>
              <a:t>Exascale</a:t>
            </a:r>
            <a:r>
              <a:rPr lang="en-US" sz="1100" b="1" i="0" dirty="0">
                <a:solidFill>
                  <a:srgbClr val="000000"/>
                </a:solidFill>
                <a:effectLst/>
                <a:latin typeface="Lucida Grande" panose="020B0600040502020204" pitchFamily="34" charset="0"/>
              </a:rPr>
              <a:t> Experimental Data Analysis. </a:t>
            </a:r>
            <a:r>
              <a:rPr lang="en-US" sz="1100" i="0" dirty="0">
                <a:solidFill>
                  <a:srgbClr val="000000"/>
                </a:solidFill>
                <a:effectLst/>
                <a:latin typeface="Lucida Grande" panose="020B0600040502020204" pitchFamily="34" charset="0"/>
              </a:rPr>
              <a:t>https://</a:t>
            </a:r>
            <a:r>
              <a:rPr lang="en-US" sz="1100" i="0" dirty="0" err="1">
                <a:solidFill>
                  <a:srgbClr val="000000"/>
                </a:solidFill>
                <a:effectLst/>
                <a:latin typeface="Lucida Grande" panose="020B0600040502020204" pitchFamily="34" charset="0"/>
              </a:rPr>
              <a:t>www.osti.gov</a:t>
            </a:r>
            <a:r>
              <a:rPr lang="en-US" sz="1100" i="0" dirty="0">
                <a:solidFill>
                  <a:srgbClr val="000000"/>
                </a:solidFill>
                <a:effectLst/>
                <a:latin typeface="Lucida Grande" panose="020B0600040502020204" pitchFamily="34" charset="0"/>
              </a:rPr>
              <a:t>/servlets/purl/1827927</a:t>
            </a:r>
          </a:p>
          <a:p>
            <a:pPr algn="l"/>
            <a:r>
              <a:rPr lang="en-US" sz="1100" b="0" i="0" u="none" strike="noStrike" dirty="0">
                <a:solidFill>
                  <a:srgbClr val="000000"/>
                </a:solidFill>
                <a:effectLst/>
                <a:latin typeface="Lucida Grande" panose="020B0600040502020204" pitchFamily="34" charset="0"/>
              </a:rPr>
              <a:t>Johannes P. Blaschke</a:t>
            </a:r>
            <a:r>
              <a:rPr lang="en-US" sz="1100" b="0" i="0" dirty="0">
                <a:solidFill>
                  <a:srgbClr val="000000"/>
                </a:solidFill>
                <a:effectLst/>
                <a:latin typeface="Lucida Grande" panose="020B0600040502020204" pitchFamily="34" charset="0"/>
              </a:rPr>
              <a:t>, </a:t>
            </a:r>
            <a:r>
              <a:rPr lang="en-US" sz="1100" b="0" i="0" u="none" strike="noStrike" dirty="0">
                <a:solidFill>
                  <a:srgbClr val="000000"/>
                </a:solidFill>
                <a:effectLst/>
                <a:latin typeface="Lucida Grande" panose="020B0600040502020204" pitchFamily="34" charset="0"/>
              </a:rPr>
              <a:t>Aaron S. Brewster</a:t>
            </a:r>
            <a:r>
              <a:rPr lang="en-US" sz="1100" b="0" i="0" dirty="0">
                <a:solidFill>
                  <a:srgbClr val="000000"/>
                </a:solidFill>
                <a:effectLst/>
                <a:latin typeface="Lucida Grande" panose="020B0600040502020204" pitchFamily="34" charset="0"/>
              </a:rPr>
              <a:t>, </a:t>
            </a:r>
            <a:r>
              <a:rPr lang="en-US" sz="1100" b="0" i="0" u="none" strike="noStrike" dirty="0">
                <a:solidFill>
                  <a:srgbClr val="000000"/>
                </a:solidFill>
                <a:effectLst/>
                <a:latin typeface="Lucida Grande" panose="020B0600040502020204" pitchFamily="34" charset="0"/>
              </a:rPr>
              <a:t>Daniel W. Paley</a:t>
            </a:r>
            <a:r>
              <a:rPr lang="en-US" sz="1100" b="0" i="0" dirty="0">
                <a:solidFill>
                  <a:srgbClr val="000000"/>
                </a:solidFill>
                <a:effectLst/>
                <a:latin typeface="Lucida Grande" panose="020B0600040502020204" pitchFamily="34" charset="0"/>
              </a:rPr>
              <a:t>, </a:t>
            </a:r>
            <a:r>
              <a:rPr lang="en-US" sz="1100" b="0" i="0" u="none" strike="noStrike" dirty="0">
                <a:solidFill>
                  <a:srgbClr val="000000"/>
                </a:solidFill>
                <a:effectLst/>
                <a:latin typeface="Lucida Grande" panose="020B0600040502020204" pitchFamily="34" charset="0"/>
              </a:rPr>
              <a:t>Derek Mendez</a:t>
            </a:r>
            <a:r>
              <a:rPr lang="en-US" sz="1100" b="0" i="0" dirty="0">
                <a:solidFill>
                  <a:srgbClr val="000000"/>
                </a:solidFill>
                <a:effectLst/>
                <a:latin typeface="Lucida Grande" panose="020B0600040502020204" pitchFamily="34" charset="0"/>
              </a:rPr>
              <a:t>, </a:t>
            </a:r>
            <a:r>
              <a:rPr lang="en-US" sz="1100" b="0" i="0" u="none" strike="noStrike" dirty="0">
                <a:solidFill>
                  <a:srgbClr val="000000"/>
                </a:solidFill>
                <a:effectLst/>
                <a:latin typeface="Lucida Grande" panose="020B0600040502020204" pitchFamily="34" charset="0"/>
              </a:rPr>
              <a:t>Asmit Bhowmick</a:t>
            </a:r>
            <a:r>
              <a:rPr lang="en-US" sz="1100" b="0" i="0" dirty="0">
                <a:solidFill>
                  <a:srgbClr val="000000"/>
                </a:solidFill>
                <a:effectLst/>
                <a:latin typeface="Lucida Grande" panose="020B0600040502020204" pitchFamily="34" charset="0"/>
              </a:rPr>
              <a:t>, </a:t>
            </a:r>
            <a:r>
              <a:rPr lang="en-US" sz="1100" b="0" i="0" u="none" strike="noStrike" dirty="0">
                <a:solidFill>
                  <a:srgbClr val="000000"/>
                </a:solidFill>
                <a:effectLst/>
                <a:latin typeface="Lucida Grande" panose="020B0600040502020204" pitchFamily="34" charset="0"/>
              </a:rPr>
              <a:t>Nicholas K. Sauter</a:t>
            </a:r>
            <a:r>
              <a:rPr lang="en-US" sz="1100" b="0" i="0" dirty="0">
                <a:solidFill>
                  <a:srgbClr val="000000"/>
                </a:solidFill>
                <a:effectLst/>
                <a:latin typeface="Lucida Grande" panose="020B0600040502020204" pitchFamily="34" charset="0"/>
              </a:rPr>
              <a:t>, </a:t>
            </a:r>
            <a:r>
              <a:rPr lang="en-US" sz="1100" b="0" i="0" u="none" strike="noStrike" dirty="0">
                <a:solidFill>
                  <a:srgbClr val="000000"/>
                </a:solidFill>
                <a:effectLst/>
                <a:latin typeface="Lucida Grande" panose="020B0600040502020204" pitchFamily="34" charset="0"/>
              </a:rPr>
              <a:t>Wilko Kröger</a:t>
            </a:r>
            <a:r>
              <a:rPr lang="en-US" sz="1100" b="0" i="0" dirty="0">
                <a:solidFill>
                  <a:srgbClr val="000000"/>
                </a:solidFill>
                <a:effectLst/>
                <a:latin typeface="Lucida Grande" panose="020B0600040502020204" pitchFamily="34" charset="0"/>
              </a:rPr>
              <a:t>, </a:t>
            </a:r>
            <a:r>
              <a:rPr lang="en-US" sz="1100" b="0" i="0" u="none" strike="noStrike" dirty="0">
                <a:solidFill>
                  <a:srgbClr val="000000"/>
                </a:solidFill>
                <a:effectLst/>
                <a:latin typeface="Lucida Grande" panose="020B0600040502020204" pitchFamily="34" charset="0"/>
              </a:rPr>
              <a:t>Murali Shankar</a:t>
            </a:r>
            <a:r>
              <a:rPr lang="en-US" sz="1100" u="none" strike="noStrike" dirty="0">
                <a:solidFill>
                  <a:srgbClr val="000000"/>
                </a:solidFill>
                <a:latin typeface="Lucida Grande" panose="020B0600040502020204" pitchFamily="34" charset="0"/>
              </a:rPr>
              <a:t>,</a:t>
            </a:r>
            <a:r>
              <a:rPr lang="en-US" sz="1100" b="0" i="0" dirty="0">
                <a:solidFill>
                  <a:srgbClr val="000000"/>
                </a:solidFill>
                <a:effectLst/>
                <a:latin typeface="Lucida Grande" panose="020B0600040502020204" pitchFamily="34" charset="0"/>
              </a:rPr>
              <a:t> </a:t>
            </a:r>
            <a:r>
              <a:rPr lang="en-US" sz="1100" b="0" i="0" u="none" strike="noStrike" dirty="0">
                <a:solidFill>
                  <a:srgbClr val="000000"/>
                </a:solidFill>
                <a:effectLst/>
                <a:latin typeface="Lucida Grande" panose="020B0600040502020204" pitchFamily="34" charset="0"/>
              </a:rPr>
              <a:t>Bjoern Enders</a:t>
            </a:r>
            <a:r>
              <a:rPr lang="en-US" sz="1100" b="0" i="0" dirty="0">
                <a:solidFill>
                  <a:srgbClr val="000000"/>
                </a:solidFill>
                <a:effectLst/>
                <a:latin typeface="Lucida Grande" panose="020B0600040502020204" pitchFamily="34" charset="0"/>
              </a:rPr>
              <a:t>, </a:t>
            </a:r>
            <a:r>
              <a:rPr lang="en-US" sz="1100" b="0" i="0" u="none" strike="noStrike" dirty="0">
                <a:solidFill>
                  <a:srgbClr val="000000"/>
                </a:solidFill>
                <a:effectLst/>
                <a:latin typeface="Lucida Grande" panose="020B0600040502020204" pitchFamily="34" charset="0"/>
              </a:rPr>
              <a:t>Deborah Bard</a:t>
            </a:r>
            <a:endParaRPr lang="en-US" sz="1100" b="0" i="0" dirty="0">
              <a:solidFill>
                <a:srgbClr val="000000"/>
              </a:solidFill>
              <a:effectLst/>
              <a:latin typeface="Lucida Grande" panose="020B0600040502020204" pitchFamily="34" charset="0"/>
            </a:endParaRPr>
          </a:p>
          <a:p>
            <a:pPr algn="l"/>
            <a:endParaRPr lang="en-US" sz="1100" b="0" i="0" dirty="0">
              <a:solidFill>
                <a:srgbClr val="000000"/>
              </a:solidFill>
              <a:effectLst/>
              <a:latin typeface="Lucida Grande" panose="020B0600040502020204" pitchFamily="34" charset="0"/>
            </a:endParaRPr>
          </a:p>
        </p:txBody>
      </p:sp>
      <p:pic>
        <p:nvPicPr>
          <p:cNvPr id="10" name="Picture 9" descr="A diagram of data processing&#10;&#10;Description automatically generated">
            <a:extLst>
              <a:ext uri="{FF2B5EF4-FFF2-40B4-BE49-F238E27FC236}">
                <a16:creationId xmlns:a16="http://schemas.microsoft.com/office/drawing/2014/main" id="{3363D18B-08D6-87C2-1733-256B65BFEF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0433" y="1458019"/>
            <a:ext cx="6944497" cy="4166698"/>
          </a:xfrm>
          <a:prstGeom prst="rect">
            <a:avLst/>
          </a:prstGeom>
        </p:spPr>
      </p:pic>
      <p:sp>
        <p:nvSpPr>
          <p:cNvPr id="6" name="Title 1">
            <a:extLst>
              <a:ext uri="{FF2B5EF4-FFF2-40B4-BE49-F238E27FC236}">
                <a16:creationId xmlns:a16="http://schemas.microsoft.com/office/drawing/2014/main" id="{08C5BD5C-DBE7-A48B-3BF7-C0115D2D6C43}"/>
              </a:ext>
            </a:extLst>
          </p:cNvPr>
          <p:cNvSpPr>
            <a:spLocks noGrp="1"/>
          </p:cNvSpPr>
          <p:nvPr>
            <p:ph type="title"/>
          </p:nvPr>
        </p:nvSpPr>
        <p:spPr>
          <a:xfrm>
            <a:off x="365760" y="411480"/>
            <a:ext cx="11372473" cy="914400"/>
          </a:xfrm>
        </p:spPr>
        <p:txBody>
          <a:bodyPr/>
          <a:lstStyle/>
          <a:p>
            <a:pPr>
              <a:lnSpc>
                <a:spcPct val="100000"/>
              </a:lnSpc>
            </a:pPr>
            <a:r>
              <a:rPr lang="en-US" dirty="0"/>
              <a:t>Common scientific workflow patterns</a:t>
            </a:r>
            <a:br>
              <a:rPr lang="en-US" dirty="0"/>
            </a:br>
            <a:r>
              <a:rPr lang="en-US" b="0" dirty="0"/>
              <a:t>Real-Time / Streaming</a:t>
            </a:r>
          </a:p>
        </p:txBody>
      </p:sp>
    </p:spTree>
    <p:extLst>
      <p:ext uri="{BB962C8B-B14F-4D97-AF65-F5344CB8AC3E}">
        <p14:creationId xmlns:p14="http://schemas.microsoft.com/office/powerpoint/2010/main" val="3050434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CE6E61-F11F-89C4-8CE0-75168829D158}"/>
              </a:ext>
            </a:extLst>
          </p:cNvPr>
          <p:cNvSpPr>
            <a:spLocks noGrp="1"/>
          </p:cNvSpPr>
          <p:nvPr>
            <p:ph type="title"/>
          </p:nvPr>
        </p:nvSpPr>
        <p:spPr/>
        <p:txBody>
          <a:bodyPr/>
          <a:lstStyle/>
          <a:p>
            <a:pPr>
              <a:lnSpc>
                <a:spcPct val="100000"/>
              </a:lnSpc>
            </a:pPr>
            <a:r>
              <a:rPr lang="en-US" dirty="0"/>
              <a:t>Common scientific workflow patterns</a:t>
            </a:r>
            <a:br>
              <a:rPr lang="en-US" dirty="0"/>
            </a:br>
            <a:r>
              <a:rPr lang="en-US" b="0" dirty="0"/>
              <a:t>Hybrid</a:t>
            </a:r>
          </a:p>
        </p:txBody>
      </p:sp>
      <p:pic>
        <p:nvPicPr>
          <p:cNvPr id="4" name="Picture 2">
            <a:extLst>
              <a:ext uri="{FF2B5EF4-FFF2-40B4-BE49-F238E27FC236}">
                <a16:creationId xmlns:a16="http://schemas.microsoft.com/office/drawing/2014/main" id="{BAEFC6A8-D5C1-E462-87DF-8EDF4F2AC2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54474" y="1325880"/>
            <a:ext cx="6837529" cy="4459258"/>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A88F4B7D-25CF-670B-5919-CDA5899E2092}"/>
              </a:ext>
            </a:extLst>
          </p:cNvPr>
          <p:cNvSpPr/>
          <p:nvPr/>
        </p:nvSpPr>
        <p:spPr>
          <a:xfrm>
            <a:off x="5029200" y="1008931"/>
            <a:ext cx="7103590" cy="4934670"/>
          </a:xfrm>
          <a:prstGeom prst="rect">
            <a:avLst/>
          </a:prstGeom>
          <a:noFill/>
          <a:ln w="63500">
            <a:solidFill>
              <a:schemeClr val="bg1">
                <a:lumMod val="65000"/>
              </a:schemeClr>
            </a:solid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9" name="Rectangle 8">
            <a:extLst>
              <a:ext uri="{FF2B5EF4-FFF2-40B4-BE49-F238E27FC236}">
                <a16:creationId xmlns:a16="http://schemas.microsoft.com/office/drawing/2014/main" id="{5D67CB4B-F3BC-7E76-4326-087161417479}"/>
              </a:ext>
            </a:extLst>
          </p:cNvPr>
          <p:cNvSpPr/>
          <p:nvPr/>
        </p:nvSpPr>
        <p:spPr>
          <a:xfrm>
            <a:off x="7670800" y="6001138"/>
            <a:ext cx="4321203" cy="856862"/>
          </a:xfrm>
          <a:prstGeom prst="rect">
            <a:avLst/>
          </a:prstGeom>
          <a:solidFill>
            <a:schemeClr val="bg1"/>
          </a:solidFill>
          <a:ln>
            <a:no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6" name="TextBox 5">
            <a:extLst>
              <a:ext uri="{FF2B5EF4-FFF2-40B4-BE49-F238E27FC236}">
                <a16:creationId xmlns:a16="http://schemas.microsoft.com/office/drawing/2014/main" id="{F6D99053-6A2D-87E2-631C-79A64F100A2B}"/>
              </a:ext>
            </a:extLst>
          </p:cNvPr>
          <p:cNvSpPr txBox="1"/>
          <p:nvPr/>
        </p:nvSpPr>
        <p:spPr>
          <a:xfrm>
            <a:off x="5187630" y="6001138"/>
            <a:ext cx="6837529" cy="707886"/>
          </a:xfrm>
          <a:prstGeom prst="rect">
            <a:avLst/>
          </a:prstGeom>
          <a:noFill/>
        </p:spPr>
        <p:txBody>
          <a:bodyPr wrap="square">
            <a:spAutoFit/>
          </a:bodyPr>
          <a:lstStyle/>
          <a:p>
            <a:r>
              <a:rPr lang="en-US" sz="1000" dirty="0"/>
              <a:t>Bhattacharya Tanmoy, </a:t>
            </a:r>
            <a:r>
              <a:rPr lang="en-US" sz="1000" dirty="0" err="1"/>
              <a:t>Brettin</a:t>
            </a:r>
            <a:r>
              <a:rPr lang="en-US" sz="1000" dirty="0"/>
              <a:t> Thomas, </a:t>
            </a:r>
            <a:r>
              <a:rPr lang="en-US" sz="1000" dirty="0" err="1"/>
              <a:t>Doroshow</a:t>
            </a:r>
            <a:r>
              <a:rPr lang="en-US" sz="1000" dirty="0"/>
              <a:t> James H., </a:t>
            </a:r>
            <a:r>
              <a:rPr lang="en-US" sz="1000" dirty="0" err="1"/>
              <a:t>Evrard</a:t>
            </a:r>
            <a:r>
              <a:rPr lang="en-US" sz="1000" dirty="0"/>
              <a:t> Yvonne A., Greenspan Emily J., </a:t>
            </a:r>
            <a:r>
              <a:rPr lang="en-US" sz="1000" dirty="0" err="1"/>
              <a:t>Gryshuk</a:t>
            </a:r>
            <a:r>
              <a:rPr lang="en-US" sz="1000" dirty="0"/>
              <a:t> Amy L., Hoang </a:t>
            </a:r>
            <a:r>
              <a:rPr lang="en-US" sz="1000" dirty="0" err="1"/>
              <a:t>Thuc</a:t>
            </a:r>
            <a:r>
              <a:rPr lang="en-US" sz="1000" dirty="0"/>
              <a:t> T., Lauzon Carolyn B. </a:t>
            </a:r>
            <a:r>
              <a:rPr lang="en-US" sz="1000" dirty="0" err="1"/>
              <a:t>Vea</a:t>
            </a:r>
            <a:r>
              <a:rPr lang="en-US" sz="1000" dirty="0"/>
              <a:t>, </a:t>
            </a:r>
            <a:r>
              <a:rPr lang="en-US" sz="1000" dirty="0" err="1"/>
              <a:t>Nissley</a:t>
            </a:r>
            <a:r>
              <a:rPr lang="en-US" sz="1000" dirty="0"/>
              <a:t> Dwight, Penberthy Lynne, Stahlberg Eric, Stevens Rick, </a:t>
            </a:r>
            <a:r>
              <a:rPr lang="en-US" sz="1000" dirty="0" err="1"/>
              <a:t>Streitz</a:t>
            </a:r>
            <a:r>
              <a:rPr lang="en-US" sz="1000" dirty="0"/>
              <a:t> Fred, </a:t>
            </a:r>
            <a:r>
              <a:rPr lang="en-US" sz="1000" dirty="0" err="1"/>
              <a:t>Tourassi</a:t>
            </a:r>
            <a:r>
              <a:rPr lang="en-US" sz="1000" dirty="0"/>
              <a:t> Georgia, Xia Fangfang, </a:t>
            </a:r>
            <a:r>
              <a:rPr lang="en-US" sz="1000" dirty="0" err="1"/>
              <a:t>Zaki</a:t>
            </a:r>
            <a:r>
              <a:rPr lang="en-US" sz="1000" dirty="0"/>
              <a:t> George, “AI Meets </a:t>
            </a:r>
            <a:r>
              <a:rPr lang="en-US" sz="1000" dirty="0" err="1"/>
              <a:t>Exascale</a:t>
            </a:r>
            <a:r>
              <a:rPr lang="en-US" sz="1000" dirty="0"/>
              <a:t> Computing: Advancing Cancer Research With Large-Scale High Performance Computing”, Frontiers in Oncology, vol 9, 2019, 10.3389/fonc.2019.00984    </a:t>
            </a:r>
          </a:p>
        </p:txBody>
      </p:sp>
      <p:sp>
        <p:nvSpPr>
          <p:cNvPr id="10" name="TextBox 9">
            <a:extLst>
              <a:ext uri="{FF2B5EF4-FFF2-40B4-BE49-F238E27FC236}">
                <a16:creationId xmlns:a16="http://schemas.microsoft.com/office/drawing/2014/main" id="{C25F228F-5C89-E820-A46B-80A82C895A74}"/>
              </a:ext>
            </a:extLst>
          </p:cNvPr>
          <p:cNvSpPr txBox="1"/>
          <p:nvPr/>
        </p:nvSpPr>
        <p:spPr>
          <a:xfrm>
            <a:off x="365760" y="1711460"/>
            <a:ext cx="4038683" cy="818879"/>
          </a:xfrm>
          <a:prstGeom prst="rect">
            <a:avLst/>
          </a:prstGeom>
          <a:noFill/>
          <a:ln w="25400">
            <a:solidFill>
              <a:schemeClr val="accent3"/>
            </a:solidFill>
            <a:extLst>
              <a:ext uri="{C807C97D-BFC1-408E-A445-0C87EB9F89A2}">
                <ask:lineSketchStyleProps xmlns:ask="http://schemas.microsoft.com/office/drawing/2018/sketchyshapes">
                  <ask:type>
                    <ask:lineSketchNone/>
                  </ask:type>
                </ask:lineSketchStyleProps>
              </a:ext>
            </a:extLst>
          </a:ln>
        </p:spPr>
        <p:txBody>
          <a:bodyPr wrap="square" lIns="118872" tIns="91440" rIns="118872" bIns="91440" rtlCol="0" anchor="ctr" anchorCtr="0">
            <a:spAutoFit/>
          </a:bodyPr>
          <a:lstStyle/>
          <a:p>
            <a:pPr marL="285750" indent="-285750" algn="l">
              <a:lnSpc>
                <a:spcPct val="120000"/>
              </a:lnSpc>
              <a:buFont typeface="Arial" panose="020B0604020202020204" pitchFamily="34" charset="0"/>
              <a:buChar char="•"/>
            </a:pPr>
            <a:r>
              <a:rPr lang="en-US" dirty="0"/>
              <a:t>Combines elements of multiple workflow patterns</a:t>
            </a:r>
          </a:p>
        </p:txBody>
      </p:sp>
    </p:spTree>
    <p:extLst>
      <p:ext uri="{BB962C8B-B14F-4D97-AF65-F5344CB8AC3E}">
        <p14:creationId xmlns:p14="http://schemas.microsoft.com/office/powerpoint/2010/main" val="27858896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D7CEC023-2820-BAFA-10B8-E23AD8B73E28}"/>
              </a:ext>
            </a:extLst>
          </p:cNvPr>
          <p:cNvSpPr>
            <a:spLocks noGrp="1"/>
          </p:cNvSpPr>
          <p:nvPr>
            <p:ph type="title"/>
          </p:nvPr>
        </p:nvSpPr>
        <p:spPr>
          <a:xfrm>
            <a:off x="365760" y="411480"/>
            <a:ext cx="11375136" cy="711660"/>
          </a:xfrm>
        </p:spPr>
        <p:txBody>
          <a:bodyPr/>
          <a:lstStyle/>
          <a:p>
            <a:r>
              <a:rPr lang="en-US" dirty="0"/>
              <a:t>Make-like (acyclic)</a:t>
            </a:r>
          </a:p>
        </p:txBody>
      </p:sp>
      <p:sp>
        <p:nvSpPr>
          <p:cNvPr id="27" name="Rectangle 26">
            <a:extLst>
              <a:ext uri="{FF2B5EF4-FFF2-40B4-BE49-F238E27FC236}">
                <a16:creationId xmlns:a16="http://schemas.microsoft.com/office/drawing/2014/main" id="{215E88F4-4929-74F8-6DEB-EC5447B22EA1}"/>
              </a:ext>
            </a:extLst>
          </p:cNvPr>
          <p:cNvSpPr/>
          <p:nvPr/>
        </p:nvSpPr>
        <p:spPr>
          <a:xfrm>
            <a:off x="364201" y="1037967"/>
            <a:ext cx="6938642" cy="5251621"/>
          </a:xfrm>
          <a:prstGeom prst="rect">
            <a:avLst/>
          </a:prstGeom>
          <a:noFill/>
          <a:ln w="63500">
            <a:solidFill>
              <a:schemeClr val="bg1">
                <a:lumMod val="65000"/>
              </a:schemeClr>
            </a:solid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36" name="TextBox 35">
            <a:extLst>
              <a:ext uri="{FF2B5EF4-FFF2-40B4-BE49-F238E27FC236}">
                <a16:creationId xmlns:a16="http://schemas.microsoft.com/office/drawing/2014/main" id="{AE38BB83-B9F4-2D10-6EC4-037CB6D08D64}"/>
              </a:ext>
            </a:extLst>
          </p:cNvPr>
          <p:cNvSpPr txBox="1"/>
          <p:nvPr/>
        </p:nvSpPr>
        <p:spPr>
          <a:xfrm>
            <a:off x="7664550" y="1256870"/>
            <a:ext cx="4038683" cy="1569660"/>
          </a:xfrm>
          <a:prstGeom prst="rect">
            <a:avLst/>
          </a:prstGeom>
          <a:noFill/>
          <a:ln w="25400">
            <a:solidFill>
              <a:schemeClr val="accent3"/>
            </a:solidFill>
            <a:extLst>
              <a:ext uri="{C807C97D-BFC1-408E-A445-0C87EB9F89A2}">
                <ask:lineSketchStyleProps xmlns:ask="http://schemas.microsoft.com/office/drawing/2018/sketchyshapes">
                  <ask:type>
                    <ask:lineSketchNone/>
                  </ask:type>
                </ask:lineSketchStyleProps>
              </a:ext>
            </a:extLst>
          </a:ln>
        </p:spPr>
        <p:txBody>
          <a:bodyPr wrap="square" lIns="118872" tIns="91440" rIns="118872" bIns="91440" rtlCol="0" anchor="ctr" anchorCtr="0">
            <a:spAutoFit/>
          </a:bodyPr>
          <a:lstStyle/>
          <a:p>
            <a:pPr algn="l"/>
            <a:r>
              <a:rPr lang="en-US" dirty="0"/>
              <a:t>Typical characteristics:</a:t>
            </a:r>
          </a:p>
          <a:p>
            <a:pPr marL="285750" indent="-285750" algn="l">
              <a:buFont typeface="Arial" panose="020B0604020202020204" pitchFamily="34" charset="0"/>
              <a:buChar char="•"/>
            </a:pPr>
            <a:r>
              <a:rPr lang="en-US" dirty="0"/>
              <a:t>List of a -&gt; b conversion rules</a:t>
            </a:r>
          </a:p>
          <a:p>
            <a:pPr marL="285750" indent="-285750" algn="l">
              <a:buFont typeface="Arial" panose="020B0604020202020204" pitchFamily="34" charset="0"/>
              <a:buChar char="•"/>
            </a:pPr>
            <a:r>
              <a:rPr lang="en-US" dirty="0"/>
              <a:t>File presence = workflow state</a:t>
            </a:r>
          </a:p>
          <a:p>
            <a:pPr marL="285750" indent="-285750" algn="l">
              <a:buFont typeface="Arial" panose="020B0604020202020204" pitchFamily="34" charset="0"/>
              <a:buChar char="•"/>
            </a:pPr>
            <a:r>
              <a:rPr lang="en-US" dirty="0"/>
              <a:t>Shell-like variable substitution</a:t>
            </a:r>
          </a:p>
          <a:p>
            <a:pPr marL="285750" indent="-285750" algn="l">
              <a:buFont typeface="Arial" panose="020B0604020202020204" pitchFamily="34" charset="0"/>
              <a:buChar char="•"/>
            </a:pPr>
            <a:r>
              <a:rPr lang="en-US" dirty="0"/>
              <a:t>Can be auto-parallelized</a:t>
            </a:r>
          </a:p>
        </p:txBody>
      </p:sp>
      <p:sp>
        <p:nvSpPr>
          <p:cNvPr id="37" name="TextBox 36">
            <a:extLst>
              <a:ext uri="{FF2B5EF4-FFF2-40B4-BE49-F238E27FC236}">
                <a16:creationId xmlns:a16="http://schemas.microsoft.com/office/drawing/2014/main" id="{1E53625F-16AD-282D-5875-E9C0E514ACD4}"/>
              </a:ext>
            </a:extLst>
          </p:cNvPr>
          <p:cNvSpPr txBox="1"/>
          <p:nvPr/>
        </p:nvSpPr>
        <p:spPr>
          <a:xfrm>
            <a:off x="7577461" y="3207544"/>
            <a:ext cx="4212862" cy="2511457"/>
          </a:xfrm>
          <a:prstGeom prst="rect">
            <a:avLst/>
          </a:prstGeom>
        </p:spPr>
        <p:txBody>
          <a:bodyPr wrap="square" lIns="118872" tIns="91440" rIns="118872" bIns="91440" rtlCol="0" anchor="ctr" anchorCtr="0">
            <a:spAutoFit/>
          </a:bodyPr>
          <a:lstStyle/>
          <a:p>
            <a:pPr algn="l">
              <a:lnSpc>
                <a:spcPct val="90000"/>
              </a:lnSpc>
            </a:pPr>
            <a:r>
              <a:rPr lang="en-US" dirty="0"/>
              <a:t>Implementations:</a:t>
            </a:r>
          </a:p>
          <a:p>
            <a:pPr algn="l">
              <a:lnSpc>
                <a:spcPct val="90000"/>
              </a:lnSpc>
            </a:pPr>
            <a:endParaRPr lang="en-US" sz="600" dirty="0"/>
          </a:p>
          <a:p>
            <a:pPr lvl="1">
              <a:lnSpc>
                <a:spcPct val="90000"/>
              </a:lnSpc>
            </a:pPr>
            <a:r>
              <a:rPr lang="en-US" dirty="0">
                <a:solidFill>
                  <a:schemeClr val="bg1">
                    <a:lumMod val="50000"/>
                  </a:schemeClr>
                </a:solidFill>
              </a:rPr>
              <a:t>GNU make</a:t>
            </a:r>
          </a:p>
          <a:p>
            <a:pPr lvl="1">
              <a:lnSpc>
                <a:spcPct val="90000"/>
              </a:lnSpc>
            </a:pPr>
            <a:r>
              <a:rPr lang="en-US" dirty="0">
                <a:solidFill>
                  <a:schemeClr val="bg1">
                    <a:lumMod val="50000"/>
                  </a:schemeClr>
                </a:solidFill>
              </a:rPr>
              <a:t>plan9 </a:t>
            </a:r>
            <a:r>
              <a:rPr lang="en-US" dirty="0" err="1">
                <a:solidFill>
                  <a:schemeClr val="bg1">
                    <a:lumMod val="50000"/>
                  </a:schemeClr>
                </a:solidFill>
              </a:rPr>
              <a:t>mk</a:t>
            </a:r>
            <a:endParaRPr lang="en-US" dirty="0">
              <a:solidFill>
                <a:schemeClr val="bg1">
                  <a:lumMod val="50000"/>
                </a:schemeClr>
              </a:solidFill>
            </a:endParaRPr>
          </a:p>
          <a:p>
            <a:pPr lvl="1">
              <a:lnSpc>
                <a:spcPct val="90000"/>
              </a:lnSpc>
            </a:pPr>
            <a:r>
              <a:rPr lang="en-US" dirty="0" err="1">
                <a:solidFill>
                  <a:schemeClr val="bg1">
                    <a:lumMod val="50000"/>
                  </a:schemeClr>
                </a:solidFill>
              </a:rPr>
              <a:t>pmake</a:t>
            </a:r>
            <a:endParaRPr lang="en-US" dirty="0">
              <a:solidFill>
                <a:schemeClr val="bg1">
                  <a:lumMod val="50000"/>
                </a:schemeClr>
              </a:solidFill>
            </a:endParaRPr>
          </a:p>
          <a:p>
            <a:pPr lvl="1">
              <a:lnSpc>
                <a:spcPct val="90000"/>
              </a:lnSpc>
            </a:pPr>
            <a:r>
              <a:rPr lang="en-US" dirty="0" err="1">
                <a:solidFill>
                  <a:schemeClr val="bg1">
                    <a:lumMod val="50000"/>
                  </a:schemeClr>
                </a:solidFill>
              </a:rPr>
              <a:t>snakemake</a:t>
            </a:r>
            <a:endParaRPr lang="en-US" dirty="0">
              <a:solidFill>
                <a:schemeClr val="bg1">
                  <a:lumMod val="50000"/>
                </a:schemeClr>
              </a:solidFill>
            </a:endParaRPr>
          </a:p>
          <a:p>
            <a:pPr lvl="1">
              <a:lnSpc>
                <a:spcPct val="90000"/>
              </a:lnSpc>
            </a:pPr>
            <a:r>
              <a:rPr lang="en-US" dirty="0">
                <a:solidFill>
                  <a:schemeClr val="bg1">
                    <a:lumMod val="50000"/>
                  </a:schemeClr>
                </a:solidFill>
              </a:rPr>
              <a:t>fireworks</a:t>
            </a:r>
          </a:p>
          <a:p>
            <a:pPr lvl="1">
              <a:lnSpc>
                <a:spcPct val="90000"/>
              </a:lnSpc>
            </a:pPr>
            <a:r>
              <a:rPr lang="en-US" dirty="0">
                <a:solidFill>
                  <a:schemeClr val="bg1">
                    <a:lumMod val="50000"/>
                  </a:schemeClr>
                </a:solidFill>
              </a:rPr>
              <a:t>swift/T</a:t>
            </a:r>
          </a:p>
          <a:p>
            <a:pPr lvl="1">
              <a:lnSpc>
                <a:spcPct val="90000"/>
              </a:lnSpc>
            </a:pPr>
            <a:r>
              <a:rPr lang="en-US" dirty="0" err="1">
                <a:solidFill>
                  <a:schemeClr val="bg1">
                    <a:lumMod val="50000"/>
                  </a:schemeClr>
                </a:solidFill>
              </a:rPr>
              <a:t>nextflow.io</a:t>
            </a:r>
            <a:endParaRPr lang="en-US" dirty="0">
              <a:solidFill>
                <a:schemeClr val="bg1">
                  <a:lumMod val="50000"/>
                </a:schemeClr>
              </a:solidFill>
            </a:endParaRPr>
          </a:p>
          <a:p>
            <a:pPr lvl="1">
              <a:lnSpc>
                <a:spcPct val="90000"/>
              </a:lnSpc>
            </a:pPr>
            <a:r>
              <a:rPr lang="en-US" dirty="0">
                <a:solidFill>
                  <a:schemeClr val="bg1">
                    <a:lumMod val="50000"/>
                  </a:schemeClr>
                </a:solidFill>
              </a:rPr>
              <a:t>DPLASMA</a:t>
            </a:r>
          </a:p>
        </p:txBody>
      </p:sp>
      <p:sp>
        <p:nvSpPr>
          <p:cNvPr id="3" name="TextBox 2">
            <a:extLst>
              <a:ext uri="{FF2B5EF4-FFF2-40B4-BE49-F238E27FC236}">
                <a16:creationId xmlns:a16="http://schemas.microsoft.com/office/drawing/2014/main" id="{F4893D9B-9AFF-FCF0-9ACE-33F9CB7B4E7D}"/>
              </a:ext>
            </a:extLst>
          </p:cNvPr>
          <p:cNvSpPr txBox="1"/>
          <p:nvPr/>
        </p:nvSpPr>
        <p:spPr>
          <a:xfrm>
            <a:off x="447929" y="1211275"/>
            <a:ext cx="6756060" cy="4801314"/>
          </a:xfrm>
          <a:prstGeom prst="rect">
            <a:avLst/>
          </a:prstGeom>
          <a:noFill/>
        </p:spPr>
        <p:txBody>
          <a:bodyPr wrap="square">
            <a:spAutoFit/>
          </a:bodyPr>
          <a:lstStyle/>
          <a:p>
            <a:r>
              <a:rPr lang="en-US" dirty="0" err="1">
                <a:solidFill>
                  <a:srgbClr val="2CEEEB"/>
                </a:solidFill>
                <a:effectLst/>
                <a:latin typeface="Monaco" pitchFamily="2" charset="77"/>
              </a:rPr>
              <a:t>prot_dcd</a:t>
            </a:r>
            <a:r>
              <a:rPr lang="en-US" dirty="0">
                <a:solidFill>
                  <a:schemeClr val="bg1">
                    <a:lumMod val="50000"/>
                  </a:schemeClr>
                </a:solidFill>
                <a:effectLst/>
                <a:latin typeface="Monaco" pitchFamily="2" charset="77"/>
              </a:rPr>
              <a:t>:</a:t>
            </a:r>
          </a:p>
          <a:p>
            <a:r>
              <a:rPr lang="en-US" dirty="0">
                <a:solidFill>
                  <a:srgbClr val="F2F2F2"/>
                </a:solidFill>
                <a:effectLst/>
                <a:latin typeface="Monaco" pitchFamily="2" charset="77"/>
              </a:rPr>
              <a:t>    </a:t>
            </a:r>
            <a:r>
              <a:rPr lang="en-US" dirty="0">
                <a:solidFill>
                  <a:srgbClr val="2CEEEB"/>
                </a:solidFill>
                <a:effectLst/>
                <a:latin typeface="Monaco" pitchFamily="2" charset="77"/>
              </a:rPr>
              <a:t>resource</a:t>
            </a:r>
            <a:r>
              <a:rPr lang="en-US" dirty="0">
                <a:solidFill>
                  <a:schemeClr val="bg1">
                    <a:lumMod val="50000"/>
                  </a:schemeClr>
                </a:solidFill>
                <a:effectLst/>
                <a:latin typeface="Monaco" pitchFamily="2" charset="77"/>
              </a:rPr>
              <a:t>:</a:t>
            </a:r>
          </a:p>
          <a:p>
            <a:r>
              <a:rPr lang="en-US" dirty="0">
                <a:solidFill>
                  <a:srgbClr val="F2F2F2"/>
                </a:solidFill>
                <a:effectLst/>
                <a:latin typeface="Monaco" pitchFamily="2" charset="77"/>
              </a:rPr>
              <a:t>        </a:t>
            </a:r>
            <a:r>
              <a:rPr lang="en-US" dirty="0">
                <a:solidFill>
                  <a:srgbClr val="2CEEEB"/>
                </a:solidFill>
                <a:effectLst/>
                <a:latin typeface="Monaco" pitchFamily="2" charset="77"/>
              </a:rPr>
              <a:t>time</a:t>
            </a:r>
            <a:r>
              <a:rPr lang="en-US" dirty="0">
                <a:solidFill>
                  <a:schemeClr val="bg1">
                    <a:lumMod val="50000"/>
                  </a:schemeClr>
                </a:solidFill>
                <a:effectLst/>
                <a:latin typeface="Monaco" pitchFamily="2" charset="77"/>
              </a:rPr>
              <a:t>:</a:t>
            </a:r>
            <a:r>
              <a:rPr lang="en-US" dirty="0">
                <a:solidFill>
                  <a:srgbClr val="F2F2F2"/>
                </a:solidFill>
                <a:effectLst/>
                <a:latin typeface="Monaco" pitchFamily="2" charset="77"/>
              </a:rPr>
              <a:t> </a:t>
            </a:r>
            <a:r>
              <a:rPr lang="en-US" dirty="0">
                <a:solidFill>
                  <a:srgbClr val="FB00FF"/>
                </a:solidFill>
                <a:effectLst/>
                <a:latin typeface="Monaco" pitchFamily="2" charset="77"/>
              </a:rPr>
              <a:t>1.0</a:t>
            </a:r>
            <a:endParaRPr lang="en-US" dirty="0">
              <a:solidFill>
                <a:srgbClr val="F2F2F2"/>
              </a:solidFill>
              <a:effectLst/>
              <a:latin typeface="Monaco" pitchFamily="2" charset="77"/>
            </a:endParaRPr>
          </a:p>
          <a:p>
            <a:r>
              <a:rPr lang="en-US" dirty="0">
                <a:solidFill>
                  <a:srgbClr val="F2F2F2"/>
                </a:solidFill>
                <a:effectLst/>
                <a:latin typeface="Monaco" pitchFamily="2" charset="77"/>
              </a:rPr>
              <a:t>        </a:t>
            </a:r>
            <a:r>
              <a:rPr lang="en-US" dirty="0" err="1">
                <a:solidFill>
                  <a:srgbClr val="2CEEEB"/>
                </a:solidFill>
                <a:effectLst/>
                <a:latin typeface="Monaco" pitchFamily="2" charset="77"/>
              </a:rPr>
              <a:t>cpu</a:t>
            </a:r>
            <a:r>
              <a:rPr lang="en-US" dirty="0">
                <a:solidFill>
                  <a:schemeClr val="bg1">
                    <a:lumMod val="50000"/>
                  </a:schemeClr>
                </a:solidFill>
                <a:effectLst/>
                <a:latin typeface="Monaco" pitchFamily="2" charset="77"/>
              </a:rPr>
              <a:t>:</a:t>
            </a:r>
            <a:r>
              <a:rPr lang="en-US" dirty="0">
                <a:solidFill>
                  <a:srgbClr val="F2F2F2"/>
                </a:solidFill>
                <a:effectLst/>
                <a:latin typeface="Monaco" pitchFamily="2" charset="77"/>
              </a:rPr>
              <a:t> </a:t>
            </a:r>
            <a:r>
              <a:rPr lang="en-US" dirty="0">
                <a:solidFill>
                  <a:srgbClr val="FB00FF"/>
                </a:solidFill>
                <a:effectLst/>
                <a:latin typeface="Monaco" pitchFamily="2" charset="77"/>
              </a:rPr>
              <a:t>4</a:t>
            </a:r>
            <a:endParaRPr lang="en-US" dirty="0">
              <a:solidFill>
                <a:srgbClr val="F2F2F2"/>
              </a:solidFill>
              <a:effectLst/>
              <a:latin typeface="Monaco" pitchFamily="2" charset="77"/>
            </a:endParaRPr>
          </a:p>
          <a:p>
            <a:r>
              <a:rPr lang="en-US" dirty="0">
                <a:solidFill>
                  <a:srgbClr val="F2F2F2"/>
                </a:solidFill>
                <a:effectLst/>
                <a:latin typeface="Monaco" pitchFamily="2" charset="77"/>
              </a:rPr>
              <a:t>        </a:t>
            </a:r>
            <a:r>
              <a:rPr lang="en-US" dirty="0" err="1">
                <a:solidFill>
                  <a:srgbClr val="2CEEEB"/>
                </a:solidFill>
                <a:effectLst/>
                <a:latin typeface="Monaco" pitchFamily="2" charset="77"/>
              </a:rPr>
              <a:t>nrs</a:t>
            </a:r>
            <a:r>
              <a:rPr lang="en-US" dirty="0">
                <a:solidFill>
                  <a:schemeClr val="bg1">
                    <a:lumMod val="50000"/>
                  </a:schemeClr>
                </a:solidFill>
                <a:effectLst/>
                <a:latin typeface="Monaco" pitchFamily="2" charset="77"/>
              </a:rPr>
              <a:t>:</a:t>
            </a:r>
            <a:r>
              <a:rPr lang="en-US" dirty="0">
                <a:solidFill>
                  <a:srgbClr val="F2F2F2"/>
                </a:solidFill>
                <a:effectLst/>
                <a:latin typeface="Monaco" pitchFamily="2" charset="77"/>
              </a:rPr>
              <a:t> </a:t>
            </a:r>
            <a:r>
              <a:rPr lang="en-US" dirty="0">
                <a:solidFill>
                  <a:srgbClr val="FB00FF"/>
                </a:solidFill>
                <a:effectLst/>
                <a:latin typeface="Monaco" pitchFamily="2" charset="77"/>
              </a:rPr>
              <a:t>1</a:t>
            </a:r>
            <a:endParaRPr lang="en-US" dirty="0">
              <a:solidFill>
                <a:srgbClr val="F2F2F2"/>
              </a:solidFill>
              <a:effectLst/>
              <a:latin typeface="Monaco" pitchFamily="2" charset="77"/>
            </a:endParaRPr>
          </a:p>
          <a:p>
            <a:r>
              <a:rPr lang="en-US" dirty="0">
                <a:solidFill>
                  <a:srgbClr val="F2F2F2"/>
                </a:solidFill>
                <a:effectLst/>
                <a:latin typeface="Monaco" pitchFamily="2" charset="77"/>
              </a:rPr>
              <a:t>    </a:t>
            </a:r>
            <a:r>
              <a:rPr lang="en-US" dirty="0" err="1">
                <a:solidFill>
                  <a:srgbClr val="2CEEEB"/>
                </a:solidFill>
                <a:effectLst/>
                <a:latin typeface="Monaco" pitchFamily="2" charset="77"/>
              </a:rPr>
              <a:t>inp</a:t>
            </a:r>
            <a:r>
              <a:rPr lang="en-US" dirty="0">
                <a:solidFill>
                  <a:schemeClr val="bg1">
                    <a:lumMod val="50000"/>
                  </a:schemeClr>
                </a:solidFill>
                <a:effectLst/>
                <a:latin typeface="Monaco" pitchFamily="2" charset="77"/>
              </a:rPr>
              <a:t>:</a:t>
            </a:r>
            <a:endParaRPr lang="en-US" dirty="0">
              <a:solidFill>
                <a:srgbClr val="F2F2F2"/>
              </a:solidFill>
              <a:effectLst/>
              <a:latin typeface="Monaco" pitchFamily="2" charset="77"/>
            </a:endParaRPr>
          </a:p>
          <a:p>
            <a:r>
              <a:rPr lang="en-US" dirty="0">
                <a:solidFill>
                  <a:srgbClr val="F2F2F2"/>
                </a:solidFill>
                <a:effectLst/>
                <a:latin typeface="Monaco" pitchFamily="2" charset="77"/>
              </a:rPr>
              <a:t>        </a:t>
            </a:r>
            <a:r>
              <a:rPr lang="en-US" dirty="0">
                <a:solidFill>
                  <a:schemeClr val="bg1">
                    <a:lumMod val="50000"/>
                  </a:schemeClr>
                </a:solidFill>
                <a:effectLst/>
                <a:latin typeface="Monaco" pitchFamily="2" charset="77"/>
              </a:rPr>
              <a:t>-</a:t>
            </a:r>
            <a:r>
              <a:rPr lang="en-US" dirty="0">
                <a:solidFill>
                  <a:srgbClr val="F2F2F2"/>
                </a:solidFill>
                <a:effectLst/>
                <a:latin typeface="Monaco" pitchFamily="2" charset="77"/>
              </a:rPr>
              <a:t> </a:t>
            </a:r>
            <a:r>
              <a:rPr lang="en-US" dirty="0">
                <a:effectLst/>
                <a:latin typeface="Monaco" pitchFamily="2" charset="77"/>
              </a:rPr>
              <a:t>Production/</a:t>
            </a:r>
            <a:r>
              <a:rPr lang="en-US" dirty="0" err="1">
                <a:effectLst/>
                <a:latin typeface="Monaco" pitchFamily="2" charset="77"/>
              </a:rPr>
              <a:t>remd</a:t>
            </a:r>
            <a:r>
              <a:rPr lang="en-US" dirty="0">
                <a:effectLst/>
                <a:latin typeface="Monaco" pitchFamily="2" charset="77"/>
              </a:rPr>
              <a:t>_{n}/</a:t>
            </a:r>
            <a:r>
              <a:rPr lang="en-US" dirty="0" err="1">
                <a:effectLst/>
                <a:latin typeface="Monaco" pitchFamily="2" charset="77"/>
              </a:rPr>
              <a:t>prot.xtc</a:t>
            </a:r>
            <a:endParaRPr lang="en-US" dirty="0">
              <a:effectLst/>
              <a:latin typeface="Monaco" pitchFamily="2" charset="77"/>
            </a:endParaRPr>
          </a:p>
          <a:p>
            <a:r>
              <a:rPr lang="en-US" dirty="0">
                <a:solidFill>
                  <a:srgbClr val="F2F2F2"/>
                </a:solidFill>
                <a:effectLst/>
                <a:latin typeface="Monaco" pitchFamily="2" charset="77"/>
              </a:rPr>
              <a:t>        </a:t>
            </a:r>
            <a:r>
              <a:rPr lang="en-US" dirty="0">
                <a:solidFill>
                  <a:schemeClr val="bg1">
                    <a:lumMod val="50000"/>
                  </a:schemeClr>
                </a:solidFill>
                <a:effectLst/>
                <a:latin typeface="Monaco" pitchFamily="2" charset="77"/>
              </a:rPr>
              <a:t>-</a:t>
            </a:r>
            <a:r>
              <a:rPr lang="en-US" dirty="0">
                <a:solidFill>
                  <a:srgbClr val="F2F2F2"/>
                </a:solidFill>
                <a:effectLst/>
                <a:latin typeface="Monaco" pitchFamily="2" charset="77"/>
              </a:rPr>
              <a:t> </a:t>
            </a:r>
            <a:r>
              <a:rPr lang="en-US" dirty="0">
                <a:effectLst/>
                <a:latin typeface="Monaco" pitchFamily="2" charset="77"/>
              </a:rPr>
              <a:t>Production/</a:t>
            </a:r>
            <a:r>
              <a:rPr lang="en-US" dirty="0" err="1">
                <a:effectLst/>
                <a:latin typeface="Monaco" pitchFamily="2" charset="77"/>
              </a:rPr>
              <a:t>remd</a:t>
            </a:r>
            <a:r>
              <a:rPr lang="en-US" dirty="0">
                <a:effectLst/>
                <a:latin typeface="Monaco" pitchFamily="2" charset="77"/>
              </a:rPr>
              <a:t>_{n}/</a:t>
            </a:r>
            <a:r>
              <a:rPr lang="en-US" dirty="0" err="1">
                <a:effectLst/>
                <a:latin typeface="Monaco" pitchFamily="2" charset="77"/>
              </a:rPr>
              <a:t>prot.tpr</a:t>
            </a:r>
            <a:endParaRPr lang="en-US" dirty="0">
              <a:effectLst/>
              <a:latin typeface="Monaco" pitchFamily="2" charset="77"/>
            </a:endParaRPr>
          </a:p>
          <a:p>
            <a:r>
              <a:rPr lang="en-US" dirty="0">
                <a:solidFill>
                  <a:srgbClr val="F2F2F2"/>
                </a:solidFill>
                <a:effectLst/>
                <a:latin typeface="Monaco" pitchFamily="2" charset="77"/>
              </a:rPr>
              <a:t>    </a:t>
            </a:r>
            <a:r>
              <a:rPr lang="en-US" dirty="0">
                <a:solidFill>
                  <a:srgbClr val="2CEEEB"/>
                </a:solidFill>
                <a:effectLst/>
                <a:latin typeface="Monaco" pitchFamily="2" charset="77"/>
              </a:rPr>
              <a:t>out</a:t>
            </a:r>
            <a:r>
              <a:rPr lang="en-US" dirty="0">
                <a:solidFill>
                  <a:schemeClr val="bg1">
                    <a:lumMod val="50000"/>
                  </a:schemeClr>
                </a:solidFill>
                <a:effectLst/>
                <a:latin typeface="Monaco" pitchFamily="2" charset="77"/>
              </a:rPr>
              <a:t>:</a:t>
            </a:r>
            <a:endParaRPr lang="en-US" dirty="0">
              <a:solidFill>
                <a:srgbClr val="F2F2F2"/>
              </a:solidFill>
              <a:effectLst/>
              <a:latin typeface="Monaco" pitchFamily="2" charset="77"/>
            </a:endParaRPr>
          </a:p>
          <a:p>
            <a:r>
              <a:rPr lang="en-US" dirty="0">
                <a:solidFill>
                  <a:srgbClr val="F2F2F2"/>
                </a:solidFill>
                <a:effectLst/>
                <a:latin typeface="Monaco" pitchFamily="2" charset="77"/>
              </a:rPr>
              <a:t>        </a:t>
            </a:r>
            <a:r>
              <a:rPr lang="en-US" dirty="0">
                <a:solidFill>
                  <a:schemeClr val="bg1">
                    <a:lumMod val="50000"/>
                  </a:schemeClr>
                </a:solidFill>
                <a:effectLst/>
                <a:latin typeface="Monaco" pitchFamily="2" charset="77"/>
              </a:rPr>
              <a:t>-</a:t>
            </a:r>
            <a:r>
              <a:rPr lang="en-US" dirty="0">
                <a:solidFill>
                  <a:srgbClr val="F2F2F2"/>
                </a:solidFill>
                <a:effectLst/>
                <a:latin typeface="Monaco" pitchFamily="2" charset="77"/>
              </a:rPr>
              <a:t> </a:t>
            </a:r>
            <a:r>
              <a:rPr lang="en-US" dirty="0">
                <a:effectLst/>
                <a:latin typeface="Monaco" pitchFamily="2" charset="77"/>
              </a:rPr>
              <a:t>Production/</a:t>
            </a:r>
            <a:r>
              <a:rPr lang="en-US" dirty="0" err="1">
                <a:effectLst/>
                <a:latin typeface="Monaco" pitchFamily="2" charset="77"/>
              </a:rPr>
              <a:t>remd</a:t>
            </a:r>
            <a:r>
              <a:rPr lang="en-US" dirty="0">
                <a:effectLst/>
                <a:latin typeface="Monaco" pitchFamily="2" charset="77"/>
              </a:rPr>
              <a:t>_{n}/</a:t>
            </a:r>
            <a:r>
              <a:rPr lang="en-US" dirty="0" err="1">
                <a:effectLst/>
                <a:latin typeface="Monaco" pitchFamily="2" charset="77"/>
              </a:rPr>
              <a:t>prot.psf</a:t>
            </a:r>
            <a:endParaRPr lang="en-US" dirty="0">
              <a:effectLst/>
              <a:latin typeface="Monaco" pitchFamily="2" charset="77"/>
            </a:endParaRPr>
          </a:p>
          <a:p>
            <a:r>
              <a:rPr lang="en-US" dirty="0">
                <a:solidFill>
                  <a:srgbClr val="F2F2F2"/>
                </a:solidFill>
                <a:effectLst/>
                <a:latin typeface="Monaco" pitchFamily="2" charset="77"/>
              </a:rPr>
              <a:t>        </a:t>
            </a:r>
            <a:r>
              <a:rPr lang="en-US" dirty="0">
                <a:solidFill>
                  <a:schemeClr val="bg1">
                    <a:lumMod val="50000"/>
                  </a:schemeClr>
                </a:solidFill>
                <a:effectLst/>
                <a:latin typeface="Monaco" pitchFamily="2" charset="77"/>
              </a:rPr>
              <a:t>-</a:t>
            </a:r>
            <a:r>
              <a:rPr lang="en-US" dirty="0">
                <a:solidFill>
                  <a:srgbClr val="F2F2F2"/>
                </a:solidFill>
                <a:effectLst/>
                <a:latin typeface="Monaco" pitchFamily="2" charset="77"/>
              </a:rPr>
              <a:t> </a:t>
            </a:r>
            <a:r>
              <a:rPr lang="en-US" dirty="0">
                <a:effectLst/>
                <a:latin typeface="Monaco" pitchFamily="2" charset="77"/>
              </a:rPr>
              <a:t>Production/</a:t>
            </a:r>
            <a:r>
              <a:rPr lang="en-US" dirty="0" err="1">
                <a:effectLst/>
                <a:latin typeface="Monaco" pitchFamily="2" charset="77"/>
              </a:rPr>
              <a:t>remd</a:t>
            </a:r>
            <a:r>
              <a:rPr lang="en-US" dirty="0">
                <a:effectLst/>
                <a:latin typeface="Monaco" pitchFamily="2" charset="77"/>
              </a:rPr>
              <a:t>_{n}/</a:t>
            </a:r>
            <a:r>
              <a:rPr lang="en-US" dirty="0" err="1">
                <a:effectLst/>
                <a:latin typeface="Monaco" pitchFamily="2" charset="77"/>
              </a:rPr>
              <a:t>prot.dcd</a:t>
            </a:r>
            <a:endParaRPr lang="en-US" dirty="0">
              <a:effectLst/>
              <a:latin typeface="Monaco" pitchFamily="2" charset="77"/>
            </a:endParaRPr>
          </a:p>
          <a:p>
            <a:r>
              <a:rPr lang="en-US" dirty="0">
                <a:solidFill>
                  <a:srgbClr val="F2F2F2"/>
                </a:solidFill>
                <a:effectLst/>
                <a:latin typeface="Monaco" pitchFamily="2" charset="77"/>
              </a:rPr>
              <a:t>    </a:t>
            </a:r>
            <a:r>
              <a:rPr lang="en-US" dirty="0">
                <a:solidFill>
                  <a:srgbClr val="2CEEEB"/>
                </a:solidFill>
                <a:effectLst/>
                <a:latin typeface="Monaco" pitchFamily="2" charset="77"/>
              </a:rPr>
              <a:t>script</a:t>
            </a:r>
            <a:r>
              <a:rPr lang="en-US" dirty="0">
                <a:solidFill>
                  <a:schemeClr val="bg1">
                    <a:lumMod val="50000"/>
                  </a:schemeClr>
                </a:solidFill>
                <a:effectLst/>
                <a:latin typeface="Monaco" pitchFamily="2" charset="77"/>
              </a:rPr>
              <a:t>:</a:t>
            </a:r>
            <a:r>
              <a:rPr lang="en-US" dirty="0">
                <a:solidFill>
                  <a:srgbClr val="F2F2F2"/>
                </a:solidFill>
                <a:effectLst/>
                <a:latin typeface="Monaco" pitchFamily="2" charset="77"/>
              </a:rPr>
              <a:t> </a:t>
            </a:r>
            <a:r>
              <a:rPr lang="en-US" dirty="0">
                <a:effectLst/>
                <a:latin typeface="Monaco" pitchFamily="2" charset="77"/>
              </a:rPr>
              <a:t>|</a:t>
            </a:r>
          </a:p>
          <a:p>
            <a:r>
              <a:rPr lang="en-US" dirty="0">
                <a:effectLst/>
                <a:latin typeface="Monaco" pitchFamily="2" charset="77"/>
              </a:rPr>
              <a:t>        . /ccs/</a:t>
            </a:r>
            <a:r>
              <a:rPr lang="en-US" dirty="0" err="1">
                <a:effectLst/>
                <a:latin typeface="Monaco" pitchFamily="2" charset="77"/>
              </a:rPr>
              <a:t>proj</a:t>
            </a:r>
            <a:r>
              <a:rPr lang="en-US" dirty="0">
                <a:effectLst/>
                <a:latin typeface="Monaco" pitchFamily="2" charset="77"/>
              </a:rPr>
              <a:t>/bif128/setup-env-</a:t>
            </a:r>
            <a:r>
              <a:rPr lang="en-US" dirty="0" err="1">
                <a:effectLst/>
                <a:latin typeface="Monaco" pitchFamily="2" charset="77"/>
              </a:rPr>
              <a:t>vmd.sh</a:t>
            </a:r>
            <a:endParaRPr lang="en-US" dirty="0">
              <a:effectLst/>
              <a:latin typeface="Monaco" pitchFamily="2" charset="77"/>
            </a:endParaRPr>
          </a:p>
          <a:p>
            <a:r>
              <a:rPr lang="en-US" dirty="0">
                <a:effectLst/>
                <a:latin typeface="Monaco" pitchFamily="2" charset="77"/>
              </a:rPr>
              <a:t>        {</a:t>
            </a:r>
            <a:r>
              <a:rPr lang="en-US" dirty="0" err="1">
                <a:effectLst/>
                <a:latin typeface="Monaco" pitchFamily="2" charset="77"/>
              </a:rPr>
              <a:t>mpirun</a:t>
            </a:r>
            <a:r>
              <a:rPr lang="en-US" dirty="0">
                <a:effectLst/>
                <a:latin typeface="Monaco" pitchFamily="2" charset="77"/>
              </a:rPr>
              <a:t>} </a:t>
            </a:r>
            <a:r>
              <a:rPr lang="en-US" dirty="0" err="1">
                <a:effectLst/>
                <a:latin typeface="Monaco" pitchFamily="2" charset="77"/>
              </a:rPr>
              <a:t>vmd</a:t>
            </a:r>
            <a:r>
              <a:rPr lang="en-US" dirty="0">
                <a:effectLst/>
                <a:latin typeface="Monaco" pitchFamily="2" charset="77"/>
              </a:rPr>
              <a:t> -</a:t>
            </a:r>
            <a:r>
              <a:rPr lang="en-US" dirty="0" err="1">
                <a:effectLst/>
                <a:latin typeface="Monaco" pitchFamily="2" charset="77"/>
              </a:rPr>
              <a:t>dispdev</a:t>
            </a:r>
            <a:r>
              <a:rPr lang="en-US" dirty="0">
                <a:effectLst/>
                <a:latin typeface="Monaco" pitchFamily="2" charset="77"/>
              </a:rPr>
              <a:t> text \</a:t>
            </a:r>
          </a:p>
          <a:p>
            <a:r>
              <a:rPr lang="en-US" dirty="0">
                <a:latin typeface="Monaco" pitchFamily="2" charset="77"/>
              </a:rPr>
              <a:t>           </a:t>
            </a:r>
            <a:r>
              <a:rPr lang="en-US" dirty="0">
                <a:effectLst/>
                <a:latin typeface="Monaco" pitchFamily="2" charset="77"/>
              </a:rPr>
              <a:t>-e $SRC/</a:t>
            </a:r>
            <a:r>
              <a:rPr lang="en-US" dirty="0" err="1">
                <a:effectLst/>
                <a:latin typeface="Monaco" pitchFamily="2" charset="77"/>
              </a:rPr>
              <a:t>vmd</a:t>
            </a:r>
            <a:r>
              <a:rPr lang="en-US" dirty="0">
                <a:effectLst/>
                <a:latin typeface="Monaco" pitchFamily="2" charset="77"/>
              </a:rPr>
              <a:t>/</a:t>
            </a:r>
            <a:r>
              <a:rPr lang="en-US" dirty="0" err="1">
                <a:effectLst/>
                <a:latin typeface="Monaco" pitchFamily="2" charset="77"/>
              </a:rPr>
              <a:t>rewrap.tcl</a:t>
            </a:r>
            <a:r>
              <a:rPr lang="en-US" dirty="0">
                <a:effectLst/>
                <a:latin typeface="Monaco" pitchFamily="2" charset="77"/>
              </a:rPr>
              <a:t> \</a:t>
            </a:r>
          </a:p>
          <a:p>
            <a:r>
              <a:rPr lang="en-US" dirty="0">
                <a:effectLst/>
                <a:latin typeface="Monaco" pitchFamily="2" charset="77"/>
              </a:rPr>
              <a:t>           -</a:t>
            </a:r>
            <a:r>
              <a:rPr lang="en-US" dirty="0" err="1">
                <a:effectLst/>
                <a:latin typeface="Monaco" pitchFamily="2" charset="77"/>
              </a:rPr>
              <a:t>args</a:t>
            </a:r>
            <a:r>
              <a:rPr lang="en-US" dirty="0">
                <a:effectLst/>
                <a:latin typeface="Monaco" pitchFamily="2" charset="77"/>
              </a:rPr>
              <a:t> {</a:t>
            </a:r>
            <a:r>
              <a:rPr lang="en-US" dirty="0" err="1">
                <a:effectLst/>
                <a:latin typeface="Monaco" pitchFamily="2" charset="77"/>
              </a:rPr>
              <a:t>inp</a:t>
            </a:r>
            <a:r>
              <a:rPr lang="en-US" dirty="0">
                <a:effectLst/>
                <a:latin typeface="Monaco" pitchFamily="2" charset="77"/>
              </a:rPr>
              <a:t>[0]} {</a:t>
            </a:r>
            <a:r>
              <a:rPr lang="en-US" dirty="0" err="1">
                <a:effectLst/>
                <a:latin typeface="Monaco" pitchFamily="2" charset="77"/>
              </a:rPr>
              <a:t>inp</a:t>
            </a:r>
            <a:r>
              <a:rPr lang="en-US" dirty="0">
                <a:effectLst/>
                <a:latin typeface="Monaco" pitchFamily="2" charset="77"/>
              </a:rPr>
              <a:t>[1]} \</a:t>
            </a:r>
          </a:p>
          <a:p>
            <a:r>
              <a:rPr lang="en-US" dirty="0">
                <a:latin typeface="Monaco" pitchFamily="2" charset="77"/>
              </a:rPr>
              <a:t>                </a:t>
            </a:r>
            <a:r>
              <a:rPr lang="en-US" dirty="0">
                <a:effectLst/>
                <a:latin typeface="Monaco" pitchFamily="2" charset="77"/>
              </a:rPr>
              <a:t> {out[0]} {out[1]}</a:t>
            </a:r>
          </a:p>
        </p:txBody>
      </p:sp>
    </p:spTree>
    <p:extLst>
      <p:ext uri="{BB962C8B-B14F-4D97-AF65-F5344CB8AC3E}">
        <p14:creationId xmlns:p14="http://schemas.microsoft.com/office/powerpoint/2010/main" val="19971598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D7CEC023-2820-BAFA-10B8-E23AD8B73E28}"/>
              </a:ext>
            </a:extLst>
          </p:cNvPr>
          <p:cNvSpPr>
            <a:spLocks noGrp="1"/>
          </p:cNvSpPr>
          <p:nvPr>
            <p:ph type="title"/>
          </p:nvPr>
        </p:nvSpPr>
        <p:spPr/>
        <p:txBody>
          <a:bodyPr/>
          <a:lstStyle/>
          <a:p>
            <a:r>
              <a:rPr lang="en-US" dirty="0"/>
              <a:t>Workflow-like Programming Models: Map-Reduce</a:t>
            </a:r>
          </a:p>
        </p:txBody>
      </p:sp>
      <p:sp>
        <p:nvSpPr>
          <p:cNvPr id="16" name="Rectangle 15">
            <a:extLst>
              <a:ext uri="{FF2B5EF4-FFF2-40B4-BE49-F238E27FC236}">
                <a16:creationId xmlns:a16="http://schemas.microsoft.com/office/drawing/2014/main" id="{2CF062AA-4EA2-09C7-1C52-BCDF73680378}"/>
              </a:ext>
            </a:extLst>
          </p:cNvPr>
          <p:cNvSpPr/>
          <p:nvPr/>
        </p:nvSpPr>
        <p:spPr>
          <a:xfrm>
            <a:off x="827903" y="1695587"/>
            <a:ext cx="1569308" cy="1417320"/>
          </a:xfrm>
          <a:prstGeom prst="rect">
            <a:avLst/>
          </a:prstGeom>
          <a:noFill/>
          <a:ln w="63500">
            <a:solidFill>
              <a:schemeClr val="bg1">
                <a:lumMod val="65000"/>
              </a:schemeClr>
            </a:solid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17" name="TextBox 16">
            <a:extLst>
              <a:ext uri="{FF2B5EF4-FFF2-40B4-BE49-F238E27FC236}">
                <a16:creationId xmlns:a16="http://schemas.microsoft.com/office/drawing/2014/main" id="{EDEB170D-3292-CFA3-6D6E-363E0B9D9166}"/>
              </a:ext>
            </a:extLst>
          </p:cNvPr>
          <p:cNvSpPr txBox="1"/>
          <p:nvPr/>
        </p:nvSpPr>
        <p:spPr>
          <a:xfrm>
            <a:off x="729049" y="1261622"/>
            <a:ext cx="1569307" cy="433965"/>
          </a:xfrm>
          <a:prstGeom prst="rect">
            <a:avLst/>
          </a:prstGeom>
          <a:noFill/>
        </p:spPr>
        <p:txBody>
          <a:bodyPr wrap="square" lIns="118872" tIns="91440" rIns="118872" bIns="91440" rtlCol="0" anchor="ctr" anchorCtr="0">
            <a:spAutoFit/>
          </a:bodyPr>
          <a:lstStyle/>
          <a:p>
            <a:pPr algn="l">
              <a:lnSpc>
                <a:spcPct val="90000"/>
              </a:lnSpc>
            </a:pPr>
            <a:r>
              <a:rPr lang="en-US" dirty="0">
                <a:solidFill>
                  <a:schemeClr val="bg1">
                    <a:lumMod val="50000"/>
                  </a:schemeClr>
                </a:solidFill>
                <a:latin typeface="Lucida Console" panose="020B0609040504020204" pitchFamily="49" charset="0"/>
              </a:rPr>
              <a:t>rank 0</a:t>
            </a:r>
          </a:p>
        </p:txBody>
      </p:sp>
      <p:sp>
        <p:nvSpPr>
          <p:cNvPr id="20" name="TextBox 19">
            <a:extLst>
              <a:ext uri="{FF2B5EF4-FFF2-40B4-BE49-F238E27FC236}">
                <a16:creationId xmlns:a16="http://schemas.microsoft.com/office/drawing/2014/main" id="{24BB5FE3-A540-0400-8D43-31FBB8BC5AD7}"/>
              </a:ext>
            </a:extLst>
          </p:cNvPr>
          <p:cNvSpPr txBox="1"/>
          <p:nvPr/>
        </p:nvSpPr>
        <p:spPr>
          <a:xfrm>
            <a:off x="1028184" y="1996109"/>
            <a:ext cx="971035" cy="433965"/>
          </a:xfrm>
          <a:prstGeom prst="rect">
            <a:avLst/>
          </a:prstGeom>
          <a:noFill/>
        </p:spPr>
        <p:txBody>
          <a:bodyPr wrap="none" lIns="118872" tIns="91440" rIns="118872" bIns="91440" rtlCol="0" anchor="ctr" anchorCtr="0">
            <a:spAutoFit/>
          </a:bodyPr>
          <a:lstStyle/>
          <a:p>
            <a:pPr algn="l">
              <a:lnSpc>
                <a:spcPct val="90000"/>
              </a:lnSpc>
            </a:pPr>
            <a:r>
              <a:rPr lang="en-US" b="1" dirty="0"/>
              <a:t>[0,1, 2]</a:t>
            </a:r>
          </a:p>
        </p:txBody>
      </p:sp>
      <p:sp>
        <p:nvSpPr>
          <p:cNvPr id="21" name="Rectangle 20">
            <a:extLst>
              <a:ext uri="{FF2B5EF4-FFF2-40B4-BE49-F238E27FC236}">
                <a16:creationId xmlns:a16="http://schemas.microsoft.com/office/drawing/2014/main" id="{2AC36950-9866-F0FF-A8C8-EA6532A2B479}"/>
              </a:ext>
            </a:extLst>
          </p:cNvPr>
          <p:cNvSpPr/>
          <p:nvPr/>
        </p:nvSpPr>
        <p:spPr>
          <a:xfrm>
            <a:off x="827903" y="3973349"/>
            <a:ext cx="1569308" cy="1417320"/>
          </a:xfrm>
          <a:prstGeom prst="rect">
            <a:avLst/>
          </a:prstGeom>
          <a:noFill/>
          <a:ln w="63500">
            <a:solidFill>
              <a:schemeClr val="bg1">
                <a:lumMod val="65000"/>
              </a:schemeClr>
            </a:solid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22" name="TextBox 21">
            <a:extLst>
              <a:ext uri="{FF2B5EF4-FFF2-40B4-BE49-F238E27FC236}">
                <a16:creationId xmlns:a16="http://schemas.microsoft.com/office/drawing/2014/main" id="{75E9355F-451C-2BCE-C7D3-4DDEF0F8C9EB}"/>
              </a:ext>
            </a:extLst>
          </p:cNvPr>
          <p:cNvSpPr txBox="1"/>
          <p:nvPr/>
        </p:nvSpPr>
        <p:spPr>
          <a:xfrm>
            <a:off x="729049" y="3539384"/>
            <a:ext cx="1569307" cy="433965"/>
          </a:xfrm>
          <a:prstGeom prst="rect">
            <a:avLst/>
          </a:prstGeom>
          <a:noFill/>
        </p:spPr>
        <p:txBody>
          <a:bodyPr wrap="square" lIns="118872" tIns="91440" rIns="118872" bIns="91440" rtlCol="0" anchor="ctr" anchorCtr="0">
            <a:spAutoFit/>
          </a:bodyPr>
          <a:lstStyle/>
          <a:p>
            <a:pPr algn="l">
              <a:lnSpc>
                <a:spcPct val="90000"/>
              </a:lnSpc>
            </a:pPr>
            <a:r>
              <a:rPr lang="en-US" dirty="0">
                <a:solidFill>
                  <a:schemeClr val="bg1">
                    <a:lumMod val="50000"/>
                  </a:schemeClr>
                </a:solidFill>
                <a:latin typeface="Lucida Console" panose="020B0609040504020204" pitchFamily="49" charset="0"/>
              </a:rPr>
              <a:t>rank 3</a:t>
            </a:r>
          </a:p>
        </p:txBody>
      </p:sp>
      <p:sp>
        <p:nvSpPr>
          <p:cNvPr id="23" name="TextBox 22">
            <a:extLst>
              <a:ext uri="{FF2B5EF4-FFF2-40B4-BE49-F238E27FC236}">
                <a16:creationId xmlns:a16="http://schemas.microsoft.com/office/drawing/2014/main" id="{E72A364F-18E2-8A35-76CA-A156320FE252}"/>
              </a:ext>
            </a:extLst>
          </p:cNvPr>
          <p:cNvSpPr txBox="1"/>
          <p:nvPr/>
        </p:nvSpPr>
        <p:spPr>
          <a:xfrm>
            <a:off x="1028184" y="4273871"/>
            <a:ext cx="1278876" cy="433965"/>
          </a:xfrm>
          <a:prstGeom prst="rect">
            <a:avLst/>
          </a:prstGeom>
          <a:noFill/>
        </p:spPr>
        <p:txBody>
          <a:bodyPr wrap="none" lIns="118872" tIns="91440" rIns="118872" bIns="91440" rtlCol="0" anchor="ctr" anchorCtr="0">
            <a:spAutoFit/>
          </a:bodyPr>
          <a:lstStyle/>
          <a:p>
            <a:pPr algn="l">
              <a:lnSpc>
                <a:spcPct val="90000"/>
              </a:lnSpc>
            </a:pPr>
            <a:r>
              <a:rPr lang="en-US" b="1" dirty="0"/>
              <a:t>[9, 10, 11]</a:t>
            </a:r>
          </a:p>
        </p:txBody>
      </p:sp>
      <p:sp>
        <p:nvSpPr>
          <p:cNvPr id="24" name="Rectangle 23">
            <a:extLst>
              <a:ext uri="{FF2B5EF4-FFF2-40B4-BE49-F238E27FC236}">
                <a16:creationId xmlns:a16="http://schemas.microsoft.com/office/drawing/2014/main" id="{909B20B8-08A9-95CA-F3D1-2AE5A6C7D54A}"/>
              </a:ext>
            </a:extLst>
          </p:cNvPr>
          <p:cNvSpPr/>
          <p:nvPr/>
        </p:nvSpPr>
        <p:spPr>
          <a:xfrm>
            <a:off x="2821460" y="3973349"/>
            <a:ext cx="1569308" cy="1417320"/>
          </a:xfrm>
          <a:prstGeom prst="rect">
            <a:avLst/>
          </a:prstGeom>
          <a:noFill/>
          <a:ln w="63500">
            <a:solidFill>
              <a:schemeClr val="bg1">
                <a:lumMod val="65000"/>
              </a:schemeClr>
            </a:solid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25" name="TextBox 24">
            <a:extLst>
              <a:ext uri="{FF2B5EF4-FFF2-40B4-BE49-F238E27FC236}">
                <a16:creationId xmlns:a16="http://schemas.microsoft.com/office/drawing/2014/main" id="{9230BD3A-AA3A-A4D9-35F6-CF49D6C393C0}"/>
              </a:ext>
            </a:extLst>
          </p:cNvPr>
          <p:cNvSpPr txBox="1"/>
          <p:nvPr/>
        </p:nvSpPr>
        <p:spPr>
          <a:xfrm>
            <a:off x="2722606" y="3539384"/>
            <a:ext cx="1569307" cy="433965"/>
          </a:xfrm>
          <a:prstGeom prst="rect">
            <a:avLst/>
          </a:prstGeom>
          <a:noFill/>
        </p:spPr>
        <p:txBody>
          <a:bodyPr wrap="square" lIns="118872" tIns="91440" rIns="118872" bIns="91440" rtlCol="0" anchor="ctr" anchorCtr="0">
            <a:spAutoFit/>
          </a:bodyPr>
          <a:lstStyle/>
          <a:p>
            <a:pPr algn="l">
              <a:lnSpc>
                <a:spcPct val="90000"/>
              </a:lnSpc>
            </a:pPr>
            <a:r>
              <a:rPr lang="en-US" dirty="0">
                <a:solidFill>
                  <a:schemeClr val="bg1">
                    <a:lumMod val="50000"/>
                  </a:schemeClr>
                </a:solidFill>
                <a:latin typeface="Lucida Console" panose="020B0609040504020204" pitchFamily="49" charset="0"/>
              </a:rPr>
              <a:t>rank 4</a:t>
            </a:r>
          </a:p>
        </p:txBody>
      </p:sp>
      <p:sp>
        <p:nvSpPr>
          <p:cNvPr id="26" name="TextBox 25">
            <a:extLst>
              <a:ext uri="{FF2B5EF4-FFF2-40B4-BE49-F238E27FC236}">
                <a16:creationId xmlns:a16="http://schemas.microsoft.com/office/drawing/2014/main" id="{954B4996-2138-91CC-1A6C-2551C7D9C7E7}"/>
              </a:ext>
            </a:extLst>
          </p:cNvPr>
          <p:cNvSpPr txBox="1"/>
          <p:nvPr/>
        </p:nvSpPr>
        <p:spPr>
          <a:xfrm>
            <a:off x="3021741" y="4273871"/>
            <a:ext cx="1035155" cy="433965"/>
          </a:xfrm>
          <a:prstGeom prst="rect">
            <a:avLst/>
          </a:prstGeom>
          <a:noFill/>
        </p:spPr>
        <p:txBody>
          <a:bodyPr wrap="none" lIns="118872" tIns="91440" rIns="118872" bIns="91440" rtlCol="0" anchor="ctr" anchorCtr="0">
            <a:spAutoFit/>
          </a:bodyPr>
          <a:lstStyle/>
          <a:p>
            <a:pPr algn="l">
              <a:lnSpc>
                <a:spcPct val="90000"/>
              </a:lnSpc>
            </a:pPr>
            <a:r>
              <a:rPr lang="en-US" b="1" dirty="0"/>
              <a:t>[12, 13]</a:t>
            </a:r>
          </a:p>
        </p:txBody>
      </p:sp>
      <p:sp>
        <p:nvSpPr>
          <p:cNvPr id="27" name="Rectangle 26">
            <a:extLst>
              <a:ext uri="{FF2B5EF4-FFF2-40B4-BE49-F238E27FC236}">
                <a16:creationId xmlns:a16="http://schemas.microsoft.com/office/drawing/2014/main" id="{215E88F4-4929-74F8-6DEB-EC5447B22EA1}"/>
              </a:ext>
            </a:extLst>
          </p:cNvPr>
          <p:cNvSpPr/>
          <p:nvPr/>
        </p:nvSpPr>
        <p:spPr>
          <a:xfrm>
            <a:off x="4815017" y="3973349"/>
            <a:ext cx="1569308" cy="1417320"/>
          </a:xfrm>
          <a:prstGeom prst="rect">
            <a:avLst/>
          </a:prstGeom>
          <a:noFill/>
          <a:ln w="63500">
            <a:solidFill>
              <a:schemeClr val="bg1">
                <a:lumMod val="65000"/>
              </a:schemeClr>
            </a:solid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28" name="TextBox 27">
            <a:extLst>
              <a:ext uri="{FF2B5EF4-FFF2-40B4-BE49-F238E27FC236}">
                <a16:creationId xmlns:a16="http://schemas.microsoft.com/office/drawing/2014/main" id="{A966DF57-DDDE-0914-979B-28B56AD2577E}"/>
              </a:ext>
            </a:extLst>
          </p:cNvPr>
          <p:cNvSpPr txBox="1"/>
          <p:nvPr/>
        </p:nvSpPr>
        <p:spPr>
          <a:xfrm>
            <a:off x="4716163" y="3539384"/>
            <a:ext cx="1569307" cy="433965"/>
          </a:xfrm>
          <a:prstGeom prst="rect">
            <a:avLst/>
          </a:prstGeom>
          <a:noFill/>
        </p:spPr>
        <p:txBody>
          <a:bodyPr wrap="square" lIns="118872" tIns="91440" rIns="118872" bIns="91440" rtlCol="0" anchor="ctr" anchorCtr="0">
            <a:spAutoFit/>
          </a:bodyPr>
          <a:lstStyle/>
          <a:p>
            <a:pPr algn="l">
              <a:lnSpc>
                <a:spcPct val="90000"/>
              </a:lnSpc>
            </a:pPr>
            <a:r>
              <a:rPr lang="en-US" dirty="0">
                <a:solidFill>
                  <a:schemeClr val="bg1">
                    <a:lumMod val="50000"/>
                  </a:schemeClr>
                </a:solidFill>
                <a:latin typeface="Lucida Console" panose="020B0609040504020204" pitchFamily="49" charset="0"/>
              </a:rPr>
              <a:t>rank 5</a:t>
            </a:r>
          </a:p>
        </p:txBody>
      </p:sp>
      <p:sp>
        <p:nvSpPr>
          <p:cNvPr id="29" name="TextBox 28">
            <a:extLst>
              <a:ext uri="{FF2B5EF4-FFF2-40B4-BE49-F238E27FC236}">
                <a16:creationId xmlns:a16="http://schemas.microsoft.com/office/drawing/2014/main" id="{8508A195-1616-6AEE-9B8E-2D16FB7F70FD}"/>
              </a:ext>
            </a:extLst>
          </p:cNvPr>
          <p:cNvSpPr txBox="1"/>
          <p:nvPr/>
        </p:nvSpPr>
        <p:spPr>
          <a:xfrm>
            <a:off x="5015298" y="4273871"/>
            <a:ext cx="1035155" cy="433965"/>
          </a:xfrm>
          <a:prstGeom prst="rect">
            <a:avLst/>
          </a:prstGeom>
          <a:noFill/>
        </p:spPr>
        <p:txBody>
          <a:bodyPr wrap="none" lIns="118872" tIns="91440" rIns="118872" bIns="91440" rtlCol="0" anchor="ctr" anchorCtr="0">
            <a:spAutoFit/>
          </a:bodyPr>
          <a:lstStyle/>
          <a:p>
            <a:pPr algn="l">
              <a:lnSpc>
                <a:spcPct val="90000"/>
              </a:lnSpc>
            </a:pPr>
            <a:r>
              <a:rPr lang="en-US" b="1" dirty="0"/>
              <a:t>[14, 15]</a:t>
            </a:r>
          </a:p>
        </p:txBody>
      </p:sp>
      <p:sp>
        <p:nvSpPr>
          <p:cNvPr id="30" name="Rectangle 29">
            <a:extLst>
              <a:ext uri="{FF2B5EF4-FFF2-40B4-BE49-F238E27FC236}">
                <a16:creationId xmlns:a16="http://schemas.microsoft.com/office/drawing/2014/main" id="{CBD325C5-7F04-6B1D-0840-0D2524DCD3CE}"/>
              </a:ext>
            </a:extLst>
          </p:cNvPr>
          <p:cNvSpPr/>
          <p:nvPr/>
        </p:nvSpPr>
        <p:spPr>
          <a:xfrm>
            <a:off x="2834052" y="1695587"/>
            <a:ext cx="1569308" cy="1417320"/>
          </a:xfrm>
          <a:prstGeom prst="rect">
            <a:avLst/>
          </a:prstGeom>
          <a:noFill/>
          <a:ln w="63500">
            <a:solidFill>
              <a:schemeClr val="bg1">
                <a:lumMod val="65000"/>
              </a:schemeClr>
            </a:solid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31" name="TextBox 30">
            <a:extLst>
              <a:ext uri="{FF2B5EF4-FFF2-40B4-BE49-F238E27FC236}">
                <a16:creationId xmlns:a16="http://schemas.microsoft.com/office/drawing/2014/main" id="{C8BDFC9C-4E5C-51B7-DF3F-B06EB118A8B7}"/>
              </a:ext>
            </a:extLst>
          </p:cNvPr>
          <p:cNvSpPr txBox="1"/>
          <p:nvPr/>
        </p:nvSpPr>
        <p:spPr>
          <a:xfrm>
            <a:off x="2735198" y="1261622"/>
            <a:ext cx="1569307" cy="433965"/>
          </a:xfrm>
          <a:prstGeom prst="rect">
            <a:avLst/>
          </a:prstGeom>
          <a:noFill/>
        </p:spPr>
        <p:txBody>
          <a:bodyPr wrap="square" lIns="118872" tIns="91440" rIns="118872" bIns="91440" rtlCol="0" anchor="ctr" anchorCtr="0">
            <a:spAutoFit/>
          </a:bodyPr>
          <a:lstStyle/>
          <a:p>
            <a:pPr algn="l">
              <a:lnSpc>
                <a:spcPct val="90000"/>
              </a:lnSpc>
            </a:pPr>
            <a:r>
              <a:rPr lang="en-US" dirty="0">
                <a:solidFill>
                  <a:schemeClr val="bg1">
                    <a:lumMod val="50000"/>
                  </a:schemeClr>
                </a:solidFill>
                <a:latin typeface="Lucida Console" panose="020B0609040504020204" pitchFamily="49" charset="0"/>
              </a:rPr>
              <a:t>rank 1</a:t>
            </a:r>
          </a:p>
        </p:txBody>
      </p:sp>
      <p:sp>
        <p:nvSpPr>
          <p:cNvPr id="32" name="TextBox 31">
            <a:extLst>
              <a:ext uri="{FF2B5EF4-FFF2-40B4-BE49-F238E27FC236}">
                <a16:creationId xmlns:a16="http://schemas.microsoft.com/office/drawing/2014/main" id="{22A2F90F-8AE1-B105-41D8-C52E6E83A8F1}"/>
              </a:ext>
            </a:extLst>
          </p:cNvPr>
          <p:cNvSpPr txBox="1"/>
          <p:nvPr/>
        </p:nvSpPr>
        <p:spPr>
          <a:xfrm>
            <a:off x="3034333" y="1996109"/>
            <a:ext cx="1035155" cy="433965"/>
          </a:xfrm>
          <a:prstGeom prst="rect">
            <a:avLst/>
          </a:prstGeom>
          <a:noFill/>
        </p:spPr>
        <p:txBody>
          <a:bodyPr wrap="none" lIns="118872" tIns="91440" rIns="118872" bIns="91440" rtlCol="0" anchor="ctr" anchorCtr="0">
            <a:spAutoFit/>
          </a:bodyPr>
          <a:lstStyle/>
          <a:p>
            <a:pPr algn="l">
              <a:lnSpc>
                <a:spcPct val="90000"/>
              </a:lnSpc>
            </a:pPr>
            <a:r>
              <a:rPr lang="en-US" b="1" dirty="0"/>
              <a:t>[3, 4, 5]</a:t>
            </a:r>
          </a:p>
        </p:txBody>
      </p:sp>
      <p:sp>
        <p:nvSpPr>
          <p:cNvPr id="33" name="Rectangle 32">
            <a:extLst>
              <a:ext uri="{FF2B5EF4-FFF2-40B4-BE49-F238E27FC236}">
                <a16:creationId xmlns:a16="http://schemas.microsoft.com/office/drawing/2014/main" id="{B8432EC4-EE00-CFCC-4185-9F2F25756AFD}"/>
              </a:ext>
            </a:extLst>
          </p:cNvPr>
          <p:cNvSpPr/>
          <p:nvPr/>
        </p:nvSpPr>
        <p:spPr>
          <a:xfrm>
            <a:off x="4840202" y="1688099"/>
            <a:ext cx="1569308" cy="1417320"/>
          </a:xfrm>
          <a:prstGeom prst="rect">
            <a:avLst/>
          </a:prstGeom>
          <a:noFill/>
          <a:ln w="63500">
            <a:solidFill>
              <a:schemeClr val="bg1">
                <a:lumMod val="65000"/>
              </a:schemeClr>
            </a:solid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34" name="TextBox 33">
            <a:extLst>
              <a:ext uri="{FF2B5EF4-FFF2-40B4-BE49-F238E27FC236}">
                <a16:creationId xmlns:a16="http://schemas.microsoft.com/office/drawing/2014/main" id="{98564576-F404-9439-4F99-CEF616DAD156}"/>
              </a:ext>
            </a:extLst>
          </p:cNvPr>
          <p:cNvSpPr txBox="1"/>
          <p:nvPr/>
        </p:nvSpPr>
        <p:spPr>
          <a:xfrm>
            <a:off x="4741348" y="1254134"/>
            <a:ext cx="1569307" cy="433965"/>
          </a:xfrm>
          <a:prstGeom prst="rect">
            <a:avLst/>
          </a:prstGeom>
          <a:noFill/>
        </p:spPr>
        <p:txBody>
          <a:bodyPr wrap="square" lIns="118872" tIns="91440" rIns="118872" bIns="91440" rtlCol="0" anchor="ctr" anchorCtr="0">
            <a:spAutoFit/>
          </a:bodyPr>
          <a:lstStyle/>
          <a:p>
            <a:pPr algn="l">
              <a:lnSpc>
                <a:spcPct val="90000"/>
              </a:lnSpc>
            </a:pPr>
            <a:r>
              <a:rPr lang="en-US" dirty="0">
                <a:solidFill>
                  <a:schemeClr val="bg1">
                    <a:lumMod val="50000"/>
                  </a:schemeClr>
                </a:solidFill>
                <a:latin typeface="Lucida Console" panose="020B0609040504020204" pitchFamily="49" charset="0"/>
              </a:rPr>
              <a:t>rank 2</a:t>
            </a:r>
          </a:p>
        </p:txBody>
      </p:sp>
      <p:sp>
        <p:nvSpPr>
          <p:cNvPr id="35" name="TextBox 34">
            <a:extLst>
              <a:ext uri="{FF2B5EF4-FFF2-40B4-BE49-F238E27FC236}">
                <a16:creationId xmlns:a16="http://schemas.microsoft.com/office/drawing/2014/main" id="{2DDB4641-90EF-1378-B80A-50371318B038}"/>
              </a:ext>
            </a:extLst>
          </p:cNvPr>
          <p:cNvSpPr txBox="1"/>
          <p:nvPr/>
        </p:nvSpPr>
        <p:spPr>
          <a:xfrm>
            <a:off x="5040483" y="1988621"/>
            <a:ext cx="1035155" cy="433965"/>
          </a:xfrm>
          <a:prstGeom prst="rect">
            <a:avLst/>
          </a:prstGeom>
          <a:noFill/>
        </p:spPr>
        <p:txBody>
          <a:bodyPr wrap="none" lIns="118872" tIns="91440" rIns="118872" bIns="91440" rtlCol="0" anchor="ctr" anchorCtr="0">
            <a:spAutoFit/>
          </a:bodyPr>
          <a:lstStyle/>
          <a:p>
            <a:pPr algn="l">
              <a:lnSpc>
                <a:spcPct val="90000"/>
              </a:lnSpc>
            </a:pPr>
            <a:r>
              <a:rPr lang="en-US" b="1" dirty="0"/>
              <a:t>[6, 7, 8]</a:t>
            </a:r>
          </a:p>
        </p:txBody>
      </p:sp>
      <p:sp>
        <p:nvSpPr>
          <p:cNvPr id="36" name="TextBox 35">
            <a:extLst>
              <a:ext uri="{FF2B5EF4-FFF2-40B4-BE49-F238E27FC236}">
                <a16:creationId xmlns:a16="http://schemas.microsoft.com/office/drawing/2014/main" id="{AE38BB83-B9F4-2D10-6EC4-037CB6D08D64}"/>
              </a:ext>
            </a:extLst>
          </p:cNvPr>
          <p:cNvSpPr txBox="1"/>
          <p:nvPr/>
        </p:nvSpPr>
        <p:spPr>
          <a:xfrm>
            <a:off x="7453101" y="1242885"/>
            <a:ext cx="4386649" cy="2307748"/>
          </a:xfrm>
          <a:prstGeom prst="rect">
            <a:avLst/>
          </a:prstGeom>
          <a:noFill/>
          <a:ln w="25400">
            <a:solidFill>
              <a:schemeClr val="accent3"/>
            </a:solidFill>
            <a:extLst>
              <a:ext uri="{C807C97D-BFC1-408E-A445-0C87EB9F89A2}">
                <ask:lineSketchStyleProps xmlns:ask="http://schemas.microsoft.com/office/drawing/2018/sketchyshapes">
                  <ask:type>
                    <ask:lineSketchNone/>
                  </ask:type>
                </ask:lineSketchStyleProps>
              </a:ext>
            </a:extLst>
          </a:ln>
        </p:spPr>
        <p:txBody>
          <a:bodyPr wrap="square" lIns="118872" tIns="91440" rIns="118872" bIns="91440" rtlCol="0" anchor="ctr" anchorCtr="0">
            <a:spAutoFit/>
          </a:bodyPr>
          <a:lstStyle/>
          <a:p>
            <a:pPr marL="285750" indent="-285750" algn="l">
              <a:lnSpc>
                <a:spcPct val="130000"/>
              </a:lnSpc>
              <a:buFont typeface="Arial" panose="020B0604020202020204" pitchFamily="34" charset="0"/>
              <a:buChar char="•"/>
            </a:pPr>
            <a:r>
              <a:rPr lang="en-US" dirty="0"/>
              <a:t>Map: run function over all data items</a:t>
            </a:r>
          </a:p>
          <a:p>
            <a:pPr marL="285750" indent="-285750" algn="l">
              <a:lnSpc>
                <a:spcPct val="130000"/>
              </a:lnSpc>
              <a:buFont typeface="Arial" panose="020B0604020202020204" pitchFamily="34" charset="0"/>
              <a:buChar char="•"/>
            </a:pPr>
            <a:r>
              <a:rPr lang="en-US" dirty="0"/>
              <a:t>Reduce: aggregate results (sum/etc.)</a:t>
            </a:r>
          </a:p>
          <a:p>
            <a:pPr marL="285750" indent="-285750" algn="l">
              <a:lnSpc>
                <a:spcPct val="130000"/>
              </a:lnSpc>
              <a:buFont typeface="Arial" panose="020B0604020202020204" pitchFamily="34" charset="0"/>
              <a:buChar char="•"/>
            </a:pPr>
            <a:r>
              <a:rPr lang="en-US" dirty="0"/>
              <a:t>Scan: calculating running reduce</a:t>
            </a:r>
          </a:p>
          <a:p>
            <a:pPr marL="285750" indent="-285750" algn="l">
              <a:lnSpc>
                <a:spcPct val="130000"/>
              </a:lnSpc>
              <a:buFont typeface="Arial" panose="020B0604020202020204" pitchFamily="34" charset="0"/>
              <a:buChar char="•"/>
            </a:pPr>
            <a:r>
              <a:rPr lang="en-US" dirty="0"/>
              <a:t>Collect: gather info. to root rank</a:t>
            </a:r>
          </a:p>
          <a:p>
            <a:pPr marL="285750" indent="-285750" algn="l">
              <a:lnSpc>
                <a:spcPct val="130000"/>
              </a:lnSpc>
              <a:buFont typeface="Arial" panose="020B0604020202020204" pitchFamily="34" charset="0"/>
              <a:buChar char="•"/>
            </a:pPr>
            <a:r>
              <a:rPr lang="en-US" dirty="0"/>
              <a:t>Filter: conditionally remove elements</a:t>
            </a:r>
          </a:p>
          <a:p>
            <a:pPr marL="285750" indent="-285750" algn="l">
              <a:lnSpc>
                <a:spcPct val="130000"/>
              </a:lnSpc>
              <a:buFont typeface="Arial" panose="020B0604020202020204" pitchFamily="34" charset="0"/>
              <a:buChar char="•"/>
            </a:pPr>
            <a:r>
              <a:rPr lang="en-US" dirty="0"/>
              <a:t>Repartition/regroup: reorder elements</a:t>
            </a:r>
          </a:p>
        </p:txBody>
      </p:sp>
      <p:sp>
        <p:nvSpPr>
          <p:cNvPr id="37" name="TextBox 36">
            <a:extLst>
              <a:ext uri="{FF2B5EF4-FFF2-40B4-BE49-F238E27FC236}">
                <a16:creationId xmlns:a16="http://schemas.microsoft.com/office/drawing/2014/main" id="{1E53625F-16AD-282D-5875-E9C0E514ACD4}"/>
              </a:ext>
            </a:extLst>
          </p:cNvPr>
          <p:cNvSpPr txBox="1"/>
          <p:nvPr/>
        </p:nvSpPr>
        <p:spPr>
          <a:xfrm>
            <a:off x="7453101" y="4073788"/>
            <a:ext cx="4212862" cy="2012859"/>
          </a:xfrm>
          <a:prstGeom prst="rect">
            <a:avLst/>
          </a:prstGeom>
          <a:noFill/>
        </p:spPr>
        <p:txBody>
          <a:bodyPr wrap="square" lIns="118872" tIns="91440" rIns="118872" bIns="91440" rtlCol="0" anchor="ctr" anchorCtr="0">
            <a:spAutoFit/>
          </a:bodyPr>
          <a:lstStyle/>
          <a:p>
            <a:pPr algn="l">
              <a:lnSpc>
                <a:spcPct val="90000"/>
              </a:lnSpc>
            </a:pPr>
            <a:r>
              <a:rPr lang="en-US" dirty="0"/>
              <a:t>Implementations:</a:t>
            </a:r>
          </a:p>
          <a:p>
            <a:pPr algn="l">
              <a:lnSpc>
                <a:spcPct val="90000"/>
              </a:lnSpc>
            </a:pPr>
            <a:endParaRPr lang="en-US" sz="600" dirty="0"/>
          </a:p>
          <a:p>
            <a:pPr lvl="1">
              <a:lnSpc>
                <a:spcPct val="90000"/>
              </a:lnSpc>
            </a:pPr>
            <a:r>
              <a:rPr lang="en-US" dirty="0">
                <a:solidFill>
                  <a:schemeClr val="bg1">
                    <a:lumMod val="50000"/>
                  </a:schemeClr>
                </a:solidFill>
              </a:rPr>
              <a:t>module / </a:t>
            </a:r>
            <a:r>
              <a:rPr lang="en-US" dirty="0" err="1">
                <a:solidFill>
                  <a:schemeClr val="bg1">
                    <a:lumMod val="50000"/>
                  </a:schemeClr>
                </a:solidFill>
              </a:rPr>
              <a:t>mpi</a:t>
            </a:r>
            <a:endParaRPr lang="en-US" dirty="0">
              <a:solidFill>
                <a:schemeClr val="bg1">
                  <a:lumMod val="50000"/>
                </a:schemeClr>
              </a:solidFill>
            </a:endParaRPr>
          </a:p>
          <a:p>
            <a:pPr lvl="1">
              <a:lnSpc>
                <a:spcPct val="90000"/>
              </a:lnSpc>
            </a:pPr>
            <a:r>
              <a:rPr lang="en-US" dirty="0">
                <a:solidFill>
                  <a:schemeClr val="bg1">
                    <a:lumMod val="50000"/>
                  </a:schemeClr>
                </a:solidFill>
              </a:rPr>
              <a:t>GNU parallel</a:t>
            </a:r>
          </a:p>
          <a:p>
            <a:pPr lvl="1">
              <a:lnSpc>
                <a:spcPct val="90000"/>
              </a:lnSpc>
            </a:pPr>
            <a:endParaRPr lang="en-US" dirty="0">
              <a:solidFill>
                <a:schemeClr val="bg1">
                  <a:lumMod val="50000"/>
                </a:schemeClr>
              </a:solidFill>
            </a:endParaRPr>
          </a:p>
          <a:p>
            <a:pPr lvl="1">
              <a:lnSpc>
                <a:spcPct val="90000"/>
              </a:lnSpc>
            </a:pPr>
            <a:r>
              <a:rPr lang="en-US" dirty="0" err="1">
                <a:solidFill>
                  <a:schemeClr val="bg1">
                    <a:lumMod val="50000"/>
                  </a:schemeClr>
                </a:solidFill>
              </a:rPr>
              <a:t>pypi</a:t>
            </a:r>
            <a:r>
              <a:rPr lang="en-US" dirty="0">
                <a:solidFill>
                  <a:schemeClr val="bg1">
                    <a:lumMod val="50000"/>
                  </a:schemeClr>
                </a:solidFill>
              </a:rPr>
              <a:t> / </a:t>
            </a:r>
            <a:r>
              <a:rPr lang="en-US" dirty="0" err="1">
                <a:solidFill>
                  <a:schemeClr val="bg1">
                    <a:lumMod val="50000"/>
                  </a:schemeClr>
                </a:solidFill>
              </a:rPr>
              <a:t>mpi_list</a:t>
            </a:r>
            <a:endParaRPr lang="en-US" dirty="0">
              <a:solidFill>
                <a:schemeClr val="bg1">
                  <a:lumMod val="50000"/>
                </a:schemeClr>
              </a:solidFill>
            </a:endParaRPr>
          </a:p>
          <a:p>
            <a:pPr lvl="1">
              <a:lnSpc>
                <a:spcPct val="90000"/>
              </a:lnSpc>
            </a:pPr>
            <a:r>
              <a:rPr lang="en-US" dirty="0" err="1">
                <a:solidFill>
                  <a:schemeClr val="bg1">
                    <a:lumMod val="50000"/>
                  </a:schemeClr>
                </a:solidFill>
              </a:rPr>
              <a:t>pypi</a:t>
            </a:r>
            <a:r>
              <a:rPr lang="en-US" dirty="0">
                <a:solidFill>
                  <a:schemeClr val="bg1">
                    <a:lumMod val="50000"/>
                  </a:schemeClr>
                </a:solidFill>
              </a:rPr>
              <a:t> / </a:t>
            </a:r>
            <a:r>
              <a:rPr lang="en-US" dirty="0" err="1">
                <a:solidFill>
                  <a:schemeClr val="bg1">
                    <a:lumMod val="50000"/>
                  </a:schemeClr>
                </a:solidFill>
              </a:rPr>
              <a:t>pyspark</a:t>
            </a:r>
            <a:r>
              <a:rPr lang="en-US" dirty="0">
                <a:solidFill>
                  <a:schemeClr val="bg1">
                    <a:lumMod val="50000"/>
                  </a:schemeClr>
                </a:solidFill>
              </a:rPr>
              <a:t> / </a:t>
            </a:r>
            <a:r>
              <a:rPr lang="en-US" dirty="0" err="1">
                <a:solidFill>
                  <a:schemeClr val="bg1">
                    <a:lumMod val="50000"/>
                  </a:schemeClr>
                </a:solidFill>
              </a:rPr>
              <a:t>pysparkling</a:t>
            </a:r>
            <a:endParaRPr lang="en-US" dirty="0">
              <a:solidFill>
                <a:schemeClr val="bg1">
                  <a:lumMod val="50000"/>
                </a:schemeClr>
              </a:solidFill>
            </a:endParaRPr>
          </a:p>
          <a:p>
            <a:pPr lvl="1">
              <a:lnSpc>
                <a:spcPct val="90000"/>
              </a:lnSpc>
            </a:pPr>
            <a:r>
              <a:rPr lang="en-US" dirty="0" err="1">
                <a:solidFill>
                  <a:schemeClr val="bg1">
                    <a:lumMod val="50000"/>
                  </a:schemeClr>
                </a:solidFill>
              </a:rPr>
              <a:t>pypi</a:t>
            </a:r>
            <a:r>
              <a:rPr lang="en-US" dirty="0">
                <a:solidFill>
                  <a:schemeClr val="bg1">
                    <a:lumMod val="50000"/>
                  </a:schemeClr>
                </a:solidFill>
              </a:rPr>
              <a:t> / mpi4py</a:t>
            </a:r>
          </a:p>
        </p:txBody>
      </p:sp>
    </p:spTree>
    <p:extLst>
      <p:ext uri="{BB962C8B-B14F-4D97-AF65-F5344CB8AC3E}">
        <p14:creationId xmlns:p14="http://schemas.microsoft.com/office/powerpoint/2010/main" val="12740584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D7CEC023-2820-BAFA-10B8-E23AD8B73E28}"/>
              </a:ext>
            </a:extLst>
          </p:cNvPr>
          <p:cNvSpPr>
            <a:spLocks noGrp="1"/>
          </p:cNvSpPr>
          <p:nvPr>
            <p:ph type="title"/>
          </p:nvPr>
        </p:nvSpPr>
        <p:spPr/>
        <p:txBody>
          <a:bodyPr/>
          <a:lstStyle/>
          <a:p>
            <a:r>
              <a:rPr lang="en-US" dirty="0"/>
              <a:t>Workflow-like Programming Models: Bag of Tasks</a:t>
            </a:r>
          </a:p>
        </p:txBody>
      </p:sp>
      <p:sp>
        <p:nvSpPr>
          <p:cNvPr id="27" name="Rectangle 26">
            <a:extLst>
              <a:ext uri="{FF2B5EF4-FFF2-40B4-BE49-F238E27FC236}">
                <a16:creationId xmlns:a16="http://schemas.microsoft.com/office/drawing/2014/main" id="{215E88F4-4929-74F8-6DEB-EC5447B22EA1}"/>
              </a:ext>
            </a:extLst>
          </p:cNvPr>
          <p:cNvSpPr/>
          <p:nvPr/>
        </p:nvSpPr>
        <p:spPr>
          <a:xfrm>
            <a:off x="364201" y="1037967"/>
            <a:ext cx="6938642" cy="5251621"/>
          </a:xfrm>
          <a:prstGeom prst="rect">
            <a:avLst/>
          </a:prstGeom>
          <a:noFill/>
          <a:ln w="63500">
            <a:solidFill>
              <a:schemeClr val="bg1">
                <a:lumMod val="65000"/>
              </a:schemeClr>
            </a:solid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36" name="TextBox 35">
            <a:extLst>
              <a:ext uri="{FF2B5EF4-FFF2-40B4-BE49-F238E27FC236}">
                <a16:creationId xmlns:a16="http://schemas.microsoft.com/office/drawing/2014/main" id="{AE38BB83-B9F4-2D10-6EC4-037CB6D08D64}"/>
              </a:ext>
            </a:extLst>
          </p:cNvPr>
          <p:cNvSpPr txBox="1"/>
          <p:nvPr/>
        </p:nvSpPr>
        <p:spPr>
          <a:xfrm>
            <a:off x="7494266" y="868680"/>
            <a:ext cx="4505494" cy="2480872"/>
          </a:xfrm>
          <a:prstGeom prst="rect">
            <a:avLst/>
          </a:prstGeom>
          <a:noFill/>
          <a:ln w="25400">
            <a:solidFill>
              <a:schemeClr val="accent3"/>
            </a:solidFill>
            <a:extLst>
              <a:ext uri="{C807C97D-BFC1-408E-A445-0C87EB9F89A2}">
                <ask:lineSketchStyleProps xmlns:ask="http://schemas.microsoft.com/office/drawing/2018/sketchyshapes">
                  <ask:type>
                    <ask:lineSketchNone/>
                  </ask:type>
                </ask:lineSketchStyleProps>
              </a:ext>
            </a:extLst>
          </a:ln>
        </p:spPr>
        <p:txBody>
          <a:bodyPr wrap="square" lIns="118872" tIns="91440" rIns="118872" bIns="91440" rtlCol="0" anchor="ctr" anchorCtr="0">
            <a:spAutoFit/>
          </a:bodyPr>
          <a:lstStyle/>
          <a:p>
            <a:pPr algn="l">
              <a:lnSpc>
                <a:spcPct val="120000"/>
              </a:lnSpc>
            </a:pPr>
            <a:r>
              <a:rPr lang="en-US" dirty="0"/>
              <a:t>Server stores a set of "tasks" and exports an API:</a:t>
            </a:r>
          </a:p>
          <a:p>
            <a:pPr marL="285750" indent="-285750" algn="l">
              <a:lnSpc>
                <a:spcPct val="120000"/>
              </a:lnSpc>
              <a:buFont typeface="Arial" panose="020B0604020202020204" pitchFamily="34" charset="0"/>
              <a:buChar char="•"/>
            </a:pPr>
            <a:r>
              <a:rPr lang="en-US" dirty="0"/>
              <a:t>Add task</a:t>
            </a:r>
          </a:p>
          <a:p>
            <a:pPr marL="285750" indent="-285750" algn="l">
              <a:lnSpc>
                <a:spcPct val="120000"/>
              </a:lnSpc>
              <a:buFont typeface="Arial" panose="020B0604020202020204" pitchFamily="34" charset="0"/>
              <a:buChar char="•"/>
            </a:pPr>
            <a:r>
              <a:rPr lang="en-US" dirty="0"/>
              <a:t>Fetch task</a:t>
            </a:r>
          </a:p>
          <a:p>
            <a:pPr marL="285750" indent="-285750" algn="l">
              <a:lnSpc>
                <a:spcPct val="120000"/>
              </a:lnSpc>
              <a:buFont typeface="Arial" panose="020B0604020202020204" pitchFamily="34" charset="0"/>
              <a:buChar char="•"/>
            </a:pPr>
            <a:r>
              <a:rPr lang="en-US" dirty="0"/>
              <a:t>Mark task complete</a:t>
            </a:r>
          </a:p>
          <a:p>
            <a:pPr marL="285750" indent="-285750" algn="l">
              <a:lnSpc>
                <a:spcPct val="120000"/>
              </a:lnSpc>
              <a:buFont typeface="Arial" panose="020B0604020202020204" pitchFamily="34" charset="0"/>
              <a:buChar char="•"/>
            </a:pPr>
            <a:r>
              <a:rPr lang="en-US" dirty="0"/>
              <a:t>May also track DAG state</a:t>
            </a:r>
          </a:p>
          <a:p>
            <a:pPr marL="285750" indent="-285750" algn="l">
              <a:lnSpc>
                <a:spcPct val="120000"/>
              </a:lnSpc>
              <a:buFont typeface="Arial" panose="020B0604020202020204" pitchFamily="34" charset="0"/>
              <a:buChar char="•"/>
            </a:pPr>
            <a:r>
              <a:rPr lang="en-US" dirty="0"/>
              <a:t>May be "push" instead of "pull"</a:t>
            </a:r>
          </a:p>
        </p:txBody>
      </p:sp>
      <p:sp>
        <p:nvSpPr>
          <p:cNvPr id="37" name="TextBox 36">
            <a:extLst>
              <a:ext uri="{FF2B5EF4-FFF2-40B4-BE49-F238E27FC236}">
                <a16:creationId xmlns:a16="http://schemas.microsoft.com/office/drawing/2014/main" id="{1E53625F-16AD-282D-5875-E9C0E514ACD4}"/>
              </a:ext>
            </a:extLst>
          </p:cNvPr>
          <p:cNvSpPr txBox="1"/>
          <p:nvPr/>
        </p:nvSpPr>
        <p:spPr>
          <a:xfrm>
            <a:off x="7534106" y="3361242"/>
            <a:ext cx="4212862" cy="2760756"/>
          </a:xfrm>
          <a:prstGeom prst="rect">
            <a:avLst/>
          </a:prstGeom>
        </p:spPr>
        <p:txBody>
          <a:bodyPr wrap="square" lIns="118872" tIns="91440" rIns="118872" bIns="91440" rtlCol="0" anchor="ctr" anchorCtr="0">
            <a:spAutoFit/>
          </a:bodyPr>
          <a:lstStyle/>
          <a:p>
            <a:pPr algn="l">
              <a:lnSpc>
                <a:spcPct val="90000"/>
              </a:lnSpc>
            </a:pPr>
            <a:r>
              <a:rPr lang="en-US" dirty="0"/>
              <a:t>Implementations:</a:t>
            </a:r>
          </a:p>
          <a:p>
            <a:pPr algn="l">
              <a:lnSpc>
                <a:spcPct val="90000"/>
              </a:lnSpc>
            </a:pPr>
            <a:endParaRPr lang="en-US" sz="600" dirty="0"/>
          </a:p>
          <a:p>
            <a:pPr lvl="1">
              <a:lnSpc>
                <a:spcPct val="90000"/>
              </a:lnSpc>
            </a:pPr>
            <a:r>
              <a:rPr lang="en-US" dirty="0" err="1">
                <a:solidFill>
                  <a:schemeClr val="bg1">
                    <a:lumMod val="50000"/>
                  </a:schemeClr>
                </a:solidFill>
              </a:rPr>
              <a:t>pypi</a:t>
            </a:r>
            <a:r>
              <a:rPr lang="en-US" dirty="0">
                <a:solidFill>
                  <a:schemeClr val="bg1">
                    <a:lumMod val="50000"/>
                  </a:schemeClr>
                </a:solidFill>
              </a:rPr>
              <a:t> / </a:t>
            </a:r>
            <a:r>
              <a:rPr lang="en-US" dirty="0" err="1">
                <a:solidFill>
                  <a:schemeClr val="bg1">
                    <a:lumMod val="50000"/>
                  </a:schemeClr>
                </a:solidFill>
              </a:rPr>
              <a:t>parsl</a:t>
            </a:r>
            <a:endParaRPr lang="en-US" dirty="0">
              <a:solidFill>
                <a:schemeClr val="bg1">
                  <a:lumMod val="50000"/>
                </a:schemeClr>
              </a:solidFill>
            </a:endParaRPr>
          </a:p>
          <a:p>
            <a:pPr lvl="1">
              <a:lnSpc>
                <a:spcPct val="90000"/>
              </a:lnSpc>
            </a:pPr>
            <a:r>
              <a:rPr lang="en-US" dirty="0" err="1">
                <a:solidFill>
                  <a:schemeClr val="bg1">
                    <a:lumMod val="50000"/>
                  </a:schemeClr>
                </a:solidFill>
              </a:rPr>
              <a:t>pypi</a:t>
            </a:r>
            <a:r>
              <a:rPr lang="en-US" dirty="0">
                <a:solidFill>
                  <a:schemeClr val="bg1">
                    <a:lumMod val="50000"/>
                  </a:schemeClr>
                </a:solidFill>
              </a:rPr>
              <a:t> / celery</a:t>
            </a:r>
          </a:p>
          <a:p>
            <a:pPr lvl="1">
              <a:lnSpc>
                <a:spcPct val="90000"/>
              </a:lnSpc>
            </a:pPr>
            <a:r>
              <a:rPr lang="en-US" dirty="0" err="1">
                <a:solidFill>
                  <a:schemeClr val="bg1">
                    <a:lumMod val="50000"/>
                  </a:schemeClr>
                </a:solidFill>
              </a:rPr>
              <a:t>pypi</a:t>
            </a:r>
            <a:r>
              <a:rPr lang="en-US" dirty="0">
                <a:solidFill>
                  <a:schemeClr val="bg1">
                    <a:lumMod val="50000"/>
                  </a:schemeClr>
                </a:solidFill>
              </a:rPr>
              <a:t> / </a:t>
            </a:r>
            <a:r>
              <a:rPr lang="en-US" dirty="0" err="1">
                <a:solidFill>
                  <a:schemeClr val="bg1">
                    <a:lumMod val="50000"/>
                  </a:schemeClr>
                </a:solidFill>
              </a:rPr>
              <a:t>dask</a:t>
            </a:r>
            <a:endParaRPr lang="en-US" dirty="0">
              <a:solidFill>
                <a:schemeClr val="bg1">
                  <a:lumMod val="50000"/>
                </a:schemeClr>
              </a:solidFill>
            </a:endParaRPr>
          </a:p>
          <a:p>
            <a:pPr lvl="1">
              <a:lnSpc>
                <a:spcPct val="90000"/>
              </a:lnSpc>
            </a:pPr>
            <a:r>
              <a:rPr lang="en-US" dirty="0">
                <a:solidFill>
                  <a:schemeClr val="bg1">
                    <a:lumMod val="50000"/>
                  </a:schemeClr>
                </a:solidFill>
              </a:rPr>
              <a:t>RADICAL/pilot</a:t>
            </a:r>
          </a:p>
          <a:p>
            <a:pPr lvl="1">
              <a:lnSpc>
                <a:spcPct val="90000"/>
              </a:lnSpc>
            </a:pPr>
            <a:r>
              <a:rPr lang="en-US" dirty="0">
                <a:solidFill>
                  <a:schemeClr val="bg1">
                    <a:lumMod val="50000"/>
                  </a:schemeClr>
                </a:solidFill>
              </a:rPr>
              <a:t>Apache Airflow</a:t>
            </a:r>
          </a:p>
          <a:p>
            <a:pPr lvl="1">
              <a:lnSpc>
                <a:spcPct val="90000"/>
              </a:lnSpc>
            </a:pPr>
            <a:r>
              <a:rPr lang="en-US" dirty="0">
                <a:solidFill>
                  <a:schemeClr val="bg1">
                    <a:lumMod val="50000"/>
                  </a:schemeClr>
                </a:solidFill>
              </a:rPr>
              <a:t>Ruby </a:t>
            </a:r>
            <a:r>
              <a:rPr lang="en-US" dirty="0" err="1">
                <a:solidFill>
                  <a:schemeClr val="bg1">
                    <a:lumMod val="50000"/>
                  </a:schemeClr>
                </a:solidFill>
              </a:rPr>
              <a:t>resque</a:t>
            </a:r>
            <a:endParaRPr lang="en-US" dirty="0">
              <a:solidFill>
                <a:schemeClr val="bg1">
                  <a:lumMod val="50000"/>
                </a:schemeClr>
              </a:solidFill>
            </a:endParaRPr>
          </a:p>
          <a:p>
            <a:pPr lvl="1">
              <a:lnSpc>
                <a:spcPct val="90000"/>
              </a:lnSpc>
            </a:pPr>
            <a:r>
              <a:rPr lang="en-US" dirty="0" err="1">
                <a:solidFill>
                  <a:schemeClr val="bg1">
                    <a:lumMod val="50000"/>
                  </a:schemeClr>
                </a:solidFill>
              </a:rPr>
              <a:t>Hashicorp</a:t>
            </a:r>
            <a:r>
              <a:rPr lang="en-US" dirty="0">
                <a:solidFill>
                  <a:schemeClr val="bg1">
                    <a:lumMod val="50000"/>
                  </a:schemeClr>
                </a:solidFill>
              </a:rPr>
              <a:t> Nomad</a:t>
            </a:r>
          </a:p>
          <a:p>
            <a:pPr lvl="1">
              <a:lnSpc>
                <a:spcPct val="90000"/>
              </a:lnSpc>
            </a:pPr>
            <a:r>
              <a:rPr lang="en-US" dirty="0" err="1">
                <a:solidFill>
                  <a:schemeClr val="bg1">
                    <a:lumMod val="50000"/>
                  </a:schemeClr>
                </a:solidFill>
              </a:rPr>
              <a:t>Slurm</a:t>
            </a:r>
            <a:r>
              <a:rPr lang="en-US" dirty="0">
                <a:solidFill>
                  <a:schemeClr val="bg1">
                    <a:lumMod val="50000"/>
                  </a:schemeClr>
                </a:solidFill>
              </a:rPr>
              <a:t> / LSF / etc.</a:t>
            </a:r>
          </a:p>
          <a:p>
            <a:pPr lvl="1">
              <a:lnSpc>
                <a:spcPct val="90000"/>
              </a:lnSpc>
            </a:pPr>
            <a:r>
              <a:rPr lang="en-US" dirty="0" err="1">
                <a:solidFill>
                  <a:schemeClr val="bg1">
                    <a:lumMod val="50000"/>
                  </a:schemeClr>
                </a:solidFill>
              </a:rPr>
              <a:t>github.com</a:t>
            </a:r>
            <a:r>
              <a:rPr lang="en-US" dirty="0">
                <a:solidFill>
                  <a:schemeClr val="bg1">
                    <a:lumMod val="50000"/>
                  </a:schemeClr>
                </a:solidFill>
              </a:rPr>
              <a:t>/</a:t>
            </a:r>
            <a:r>
              <a:rPr lang="en-US" dirty="0" err="1">
                <a:solidFill>
                  <a:schemeClr val="bg1">
                    <a:lumMod val="50000"/>
                  </a:schemeClr>
                </a:solidFill>
              </a:rPr>
              <a:t>frobnitzem</a:t>
            </a:r>
            <a:r>
              <a:rPr lang="en-US" dirty="0">
                <a:solidFill>
                  <a:schemeClr val="bg1">
                    <a:lumMod val="50000"/>
                  </a:schemeClr>
                </a:solidFill>
              </a:rPr>
              <a:t>/</a:t>
            </a:r>
            <a:r>
              <a:rPr lang="en-US" dirty="0" err="1">
                <a:solidFill>
                  <a:schemeClr val="bg1">
                    <a:lumMod val="50000"/>
                  </a:schemeClr>
                </a:solidFill>
              </a:rPr>
              <a:t>dwork</a:t>
            </a:r>
            <a:endParaRPr lang="en-US" dirty="0">
              <a:solidFill>
                <a:schemeClr val="bg1">
                  <a:lumMod val="50000"/>
                </a:schemeClr>
              </a:solidFill>
            </a:endParaRPr>
          </a:p>
        </p:txBody>
      </p:sp>
      <p:sp>
        <p:nvSpPr>
          <p:cNvPr id="4" name="TextBox 3">
            <a:extLst>
              <a:ext uri="{FF2B5EF4-FFF2-40B4-BE49-F238E27FC236}">
                <a16:creationId xmlns:a16="http://schemas.microsoft.com/office/drawing/2014/main" id="{251C6A23-0BDE-DCD6-9A09-9B3FEA87A2BD}"/>
              </a:ext>
            </a:extLst>
          </p:cNvPr>
          <p:cNvSpPr txBox="1"/>
          <p:nvPr/>
        </p:nvSpPr>
        <p:spPr>
          <a:xfrm>
            <a:off x="784493" y="4480010"/>
            <a:ext cx="1564075" cy="523220"/>
          </a:xfrm>
          <a:prstGeom prst="rect">
            <a:avLst/>
          </a:prstGeom>
          <a:noFill/>
        </p:spPr>
        <p:txBody>
          <a:bodyPr wrap="square">
            <a:spAutoFit/>
          </a:bodyPr>
          <a:lstStyle/>
          <a:p>
            <a:r>
              <a:rPr lang="en-US" sz="2800" u="sng" dirty="0"/>
              <a:t>Client 1</a:t>
            </a:r>
          </a:p>
        </p:txBody>
      </p:sp>
      <p:sp>
        <p:nvSpPr>
          <p:cNvPr id="5" name="TextBox 4">
            <a:extLst>
              <a:ext uri="{FF2B5EF4-FFF2-40B4-BE49-F238E27FC236}">
                <a16:creationId xmlns:a16="http://schemas.microsoft.com/office/drawing/2014/main" id="{1402FA8D-C30B-F071-FFE5-33775A493323}"/>
              </a:ext>
            </a:extLst>
          </p:cNvPr>
          <p:cNvSpPr txBox="1"/>
          <p:nvPr/>
        </p:nvSpPr>
        <p:spPr>
          <a:xfrm>
            <a:off x="2450908" y="4480010"/>
            <a:ext cx="1515611" cy="523220"/>
          </a:xfrm>
          <a:prstGeom prst="rect">
            <a:avLst/>
          </a:prstGeom>
          <a:noFill/>
        </p:spPr>
        <p:txBody>
          <a:bodyPr wrap="square">
            <a:spAutoFit/>
          </a:bodyPr>
          <a:lstStyle/>
          <a:p>
            <a:r>
              <a:rPr lang="en-US" sz="2800" dirty="0"/>
              <a:t>Client 2</a:t>
            </a:r>
          </a:p>
        </p:txBody>
      </p:sp>
      <p:sp>
        <p:nvSpPr>
          <p:cNvPr id="6" name="TextBox 5">
            <a:extLst>
              <a:ext uri="{FF2B5EF4-FFF2-40B4-BE49-F238E27FC236}">
                <a16:creationId xmlns:a16="http://schemas.microsoft.com/office/drawing/2014/main" id="{BC8C3A7E-ECAB-6E75-0CAA-4F9DDF2771DE}"/>
              </a:ext>
            </a:extLst>
          </p:cNvPr>
          <p:cNvSpPr txBox="1"/>
          <p:nvPr/>
        </p:nvSpPr>
        <p:spPr>
          <a:xfrm>
            <a:off x="4117323" y="4480010"/>
            <a:ext cx="1526383" cy="523220"/>
          </a:xfrm>
          <a:prstGeom prst="rect">
            <a:avLst/>
          </a:prstGeom>
          <a:noFill/>
        </p:spPr>
        <p:txBody>
          <a:bodyPr wrap="square">
            <a:spAutoFit/>
          </a:bodyPr>
          <a:lstStyle/>
          <a:p>
            <a:r>
              <a:rPr lang="en-US" sz="2800" dirty="0"/>
              <a:t>Client 3</a:t>
            </a:r>
          </a:p>
        </p:txBody>
      </p:sp>
      <p:sp>
        <p:nvSpPr>
          <p:cNvPr id="7" name="TextBox 6">
            <a:extLst>
              <a:ext uri="{FF2B5EF4-FFF2-40B4-BE49-F238E27FC236}">
                <a16:creationId xmlns:a16="http://schemas.microsoft.com/office/drawing/2014/main" id="{5F376404-11F2-F841-B609-5D31894ACCC6}"/>
              </a:ext>
            </a:extLst>
          </p:cNvPr>
          <p:cNvSpPr txBox="1"/>
          <p:nvPr/>
        </p:nvSpPr>
        <p:spPr>
          <a:xfrm>
            <a:off x="6053328" y="4431098"/>
            <a:ext cx="1106091" cy="523220"/>
          </a:xfrm>
          <a:prstGeom prst="rect">
            <a:avLst/>
          </a:prstGeom>
          <a:noFill/>
        </p:spPr>
        <p:txBody>
          <a:bodyPr wrap="square">
            <a:spAutoFit/>
          </a:bodyPr>
          <a:lstStyle/>
          <a:p>
            <a:r>
              <a:rPr lang="en-US" sz="2800" dirty="0"/>
              <a:t>...</a:t>
            </a:r>
          </a:p>
        </p:txBody>
      </p:sp>
      <p:sp>
        <p:nvSpPr>
          <p:cNvPr id="8" name="TextBox 7">
            <a:extLst>
              <a:ext uri="{FF2B5EF4-FFF2-40B4-BE49-F238E27FC236}">
                <a16:creationId xmlns:a16="http://schemas.microsoft.com/office/drawing/2014/main" id="{4C783B9B-FB73-5920-06A0-493A2A878746}"/>
              </a:ext>
            </a:extLst>
          </p:cNvPr>
          <p:cNvSpPr txBox="1"/>
          <p:nvPr/>
        </p:nvSpPr>
        <p:spPr>
          <a:xfrm>
            <a:off x="3166608" y="1801951"/>
            <a:ext cx="2156497" cy="523220"/>
          </a:xfrm>
          <a:prstGeom prst="rect">
            <a:avLst/>
          </a:prstGeom>
          <a:noFill/>
        </p:spPr>
        <p:txBody>
          <a:bodyPr wrap="square">
            <a:spAutoFit/>
          </a:bodyPr>
          <a:lstStyle/>
          <a:p>
            <a:r>
              <a:rPr lang="en-US" sz="2800" dirty="0"/>
              <a:t>Server</a:t>
            </a:r>
          </a:p>
        </p:txBody>
      </p:sp>
      <p:cxnSp>
        <p:nvCxnSpPr>
          <p:cNvPr id="11" name="Straight Arrow Connector 10">
            <a:extLst>
              <a:ext uri="{FF2B5EF4-FFF2-40B4-BE49-F238E27FC236}">
                <a16:creationId xmlns:a16="http://schemas.microsoft.com/office/drawing/2014/main" id="{FB2B2602-5FD7-B141-AC09-41B59006E35B}"/>
              </a:ext>
            </a:extLst>
          </p:cNvPr>
          <p:cNvCxnSpPr/>
          <p:nvPr/>
        </p:nvCxnSpPr>
        <p:spPr>
          <a:xfrm flipV="1">
            <a:off x="1337538" y="2928551"/>
            <a:ext cx="1780634" cy="14333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23AE5D4F-0B07-FCEB-6BAE-103304377ADD}"/>
              </a:ext>
            </a:extLst>
          </p:cNvPr>
          <p:cNvCxnSpPr>
            <a:cxnSpLocks/>
            <a:stCxn id="5" idx="0"/>
          </p:cNvCxnSpPr>
          <p:nvPr/>
        </p:nvCxnSpPr>
        <p:spPr>
          <a:xfrm flipV="1">
            <a:off x="3208714" y="3108204"/>
            <a:ext cx="327572" cy="13718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FBA062F5-698F-7692-DA4A-585A15967ACA}"/>
              </a:ext>
            </a:extLst>
          </p:cNvPr>
          <p:cNvCxnSpPr>
            <a:cxnSpLocks/>
          </p:cNvCxnSpPr>
          <p:nvPr/>
        </p:nvCxnSpPr>
        <p:spPr>
          <a:xfrm flipH="1" flipV="1">
            <a:off x="3966519" y="3015563"/>
            <a:ext cx="836228" cy="14333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6FA3F27A-C4DB-832C-48A1-5967623DD3DF}"/>
              </a:ext>
            </a:extLst>
          </p:cNvPr>
          <p:cNvCxnSpPr>
            <a:cxnSpLocks/>
          </p:cNvCxnSpPr>
          <p:nvPr/>
        </p:nvCxnSpPr>
        <p:spPr>
          <a:xfrm flipH="1" flipV="1">
            <a:off x="4384633" y="2908402"/>
            <a:ext cx="1843172" cy="14535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0528706E-DDD2-3C89-8912-9B515803F185}"/>
              </a:ext>
            </a:extLst>
          </p:cNvPr>
          <p:cNvSpPr txBox="1"/>
          <p:nvPr/>
        </p:nvSpPr>
        <p:spPr>
          <a:xfrm>
            <a:off x="917490" y="5080165"/>
            <a:ext cx="6098058" cy="923330"/>
          </a:xfrm>
          <a:prstGeom prst="rect">
            <a:avLst/>
          </a:prstGeom>
          <a:noFill/>
        </p:spPr>
        <p:txBody>
          <a:bodyPr wrap="square">
            <a:spAutoFit/>
          </a:bodyPr>
          <a:lstStyle/>
          <a:p>
            <a:pPr marL="342900" indent="-342900">
              <a:buFont typeface="+mj-lt"/>
              <a:buAutoNum type="arabicPeriod"/>
            </a:pPr>
            <a:r>
              <a:rPr lang="en-US" dirty="0">
                <a:solidFill>
                  <a:schemeClr val="bg1">
                    <a:lumMod val="50000"/>
                  </a:schemeClr>
                </a:solidFill>
                <a:effectLst/>
                <a:latin typeface="Arial" panose="020B0604020202020204" pitchFamily="34" charset="0"/>
                <a:cs typeface="Arial" panose="020B0604020202020204" pitchFamily="34" charset="0"/>
              </a:rPr>
              <a:t>Request task from server</a:t>
            </a:r>
          </a:p>
          <a:p>
            <a:pPr marL="342900" indent="-342900">
              <a:buFont typeface="+mj-lt"/>
              <a:buAutoNum type="arabicPeriod"/>
            </a:pPr>
            <a:r>
              <a:rPr lang="en-US" dirty="0">
                <a:solidFill>
                  <a:schemeClr val="bg1">
                    <a:lumMod val="50000"/>
                  </a:schemeClr>
                </a:solidFill>
                <a:effectLst/>
                <a:latin typeface="Arial" panose="020B0604020202020204" pitchFamily="34" charset="0"/>
                <a:cs typeface="Arial" panose="020B0604020202020204" pitchFamily="34" charset="0"/>
              </a:rPr>
              <a:t>Do work and output</a:t>
            </a:r>
          </a:p>
          <a:p>
            <a:pPr marL="342900" indent="-342900">
              <a:buFont typeface="+mj-lt"/>
              <a:buAutoNum type="arabicPeriod"/>
            </a:pPr>
            <a:r>
              <a:rPr lang="en-US" dirty="0">
                <a:solidFill>
                  <a:schemeClr val="bg1">
                    <a:lumMod val="50000"/>
                  </a:schemeClr>
                </a:solidFill>
                <a:effectLst/>
                <a:latin typeface="Arial" panose="020B0604020202020204" pitchFamily="34" charset="0"/>
                <a:cs typeface="Arial" panose="020B0604020202020204" pitchFamily="34" charset="0"/>
              </a:rPr>
              <a:t>Inform server of completion</a:t>
            </a:r>
          </a:p>
        </p:txBody>
      </p:sp>
    </p:spTree>
    <p:extLst>
      <p:ext uri="{BB962C8B-B14F-4D97-AF65-F5344CB8AC3E}">
        <p14:creationId xmlns:p14="http://schemas.microsoft.com/office/powerpoint/2010/main" val="39678242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CE6E61-F11F-89C4-8CE0-75168829D158}"/>
              </a:ext>
            </a:extLst>
          </p:cNvPr>
          <p:cNvSpPr>
            <a:spLocks noGrp="1"/>
          </p:cNvSpPr>
          <p:nvPr>
            <p:ph type="title"/>
          </p:nvPr>
        </p:nvSpPr>
        <p:spPr/>
        <p:txBody>
          <a:bodyPr/>
          <a:lstStyle/>
          <a:p>
            <a:r>
              <a:rPr lang="en-US" b="1" dirty="0"/>
              <a:t>Factors to consider</a:t>
            </a:r>
            <a:endParaRPr lang="en-US" dirty="0"/>
          </a:p>
        </p:txBody>
      </p:sp>
      <p:sp>
        <p:nvSpPr>
          <p:cNvPr id="3" name="Content Placeholder 2">
            <a:extLst>
              <a:ext uri="{FF2B5EF4-FFF2-40B4-BE49-F238E27FC236}">
                <a16:creationId xmlns:a16="http://schemas.microsoft.com/office/drawing/2014/main" id="{209A8AD8-45AF-F0D1-7488-04CC9A7B0F1A}"/>
              </a:ext>
            </a:extLst>
          </p:cNvPr>
          <p:cNvSpPr>
            <a:spLocks noGrp="1"/>
          </p:cNvSpPr>
          <p:nvPr>
            <p:ph idx="1"/>
          </p:nvPr>
        </p:nvSpPr>
        <p:spPr/>
        <p:txBody>
          <a:bodyPr/>
          <a:lstStyle/>
          <a:p>
            <a:r>
              <a:rPr lang="en-US" dirty="0"/>
              <a:t>Is it available on my system (discuss with your HPC center)</a:t>
            </a:r>
          </a:p>
          <a:p>
            <a:r>
              <a:rPr lang="en-US" dirty="0"/>
              <a:t>How does it handle data provenance?</a:t>
            </a:r>
          </a:p>
          <a:p>
            <a:r>
              <a:rPr lang="en-US" dirty="0"/>
              <a:t>Are there workflows that already do what I want?</a:t>
            </a:r>
          </a:p>
          <a:p>
            <a:r>
              <a:rPr lang="en-US" dirty="0"/>
              <a:t>What are the computational requirements for each component/step?</a:t>
            </a:r>
          </a:p>
          <a:p>
            <a:pPr lvl="1"/>
            <a:r>
              <a:rPr lang="en-US" dirty="0"/>
              <a:t>Which need HPC?</a:t>
            </a:r>
          </a:p>
          <a:p>
            <a:pPr lvl="1"/>
            <a:r>
              <a:rPr lang="en-US" dirty="0"/>
              <a:t>Could I just use cloud vs. HPC (scale / other constraints)</a:t>
            </a:r>
          </a:p>
          <a:p>
            <a:r>
              <a:rPr lang="en-US" dirty="0"/>
              <a:t>What data requirements does my problem have?</a:t>
            </a:r>
          </a:p>
          <a:p>
            <a:pPr lvl="1"/>
            <a:r>
              <a:rPr lang="en-US" dirty="0"/>
              <a:t>How much data is consumed/produced by each step?</a:t>
            </a:r>
          </a:p>
          <a:p>
            <a:pPr lvl="1"/>
            <a:r>
              <a:rPr lang="en-US" dirty="0"/>
              <a:t>Where do data transfers need to happen?</a:t>
            </a:r>
          </a:p>
        </p:txBody>
      </p:sp>
    </p:spTree>
    <p:extLst>
      <p:ext uri="{BB962C8B-B14F-4D97-AF65-F5344CB8AC3E}">
        <p14:creationId xmlns:p14="http://schemas.microsoft.com/office/powerpoint/2010/main" val="11821074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CE6E61-F11F-89C4-8CE0-75168829D158}"/>
              </a:ext>
            </a:extLst>
          </p:cNvPr>
          <p:cNvSpPr>
            <a:spLocks noGrp="1"/>
          </p:cNvSpPr>
          <p:nvPr>
            <p:ph type="title"/>
          </p:nvPr>
        </p:nvSpPr>
        <p:spPr/>
        <p:txBody>
          <a:bodyPr/>
          <a:lstStyle/>
          <a:p>
            <a:r>
              <a:rPr lang="en-US" dirty="0"/>
              <a:t>Reproducibility challenges for HPC systems</a:t>
            </a:r>
          </a:p>
        </p:txBody>
      </p:sp>
      <p:sp>
        <p:nvSpPr>
          <p:cNvPr id="3" name="Content Placeholder 2">
            <a:extLst>
              <a:ext uri="{FF2B5EF4-FFF2-40B4-BE49-F238E27FC236}">
                <a16:creationId xmlns:a16="http://schemas.microsoft.com/office/drawing/2014/main" id="{209A8AD8-45AF-F0D1-7488-04CC9A7B0F1A}"/>
              </a:ext>
            </a:extLst>
          </p:cNvPr>
          <p:cNvSpPr>
            <a:spLocks noGrp="1"/>
          </p:cNvSpPr>
          <p:nvPr>
            <p:ph idx="1"/>
          </p:nvPr>
        </p:nvSpPr>
        <p:spPr/>
        <p:txBody>
          <a:bodyPr/>
          <a:lstStyle/>
          <a:p>
            <a:r>
              <a:rPr lang="en-US" dirty="0"/>
              <a:t>Library and software versions are changing constantly so it is difficult to know what versions were used at build time vs run time</a:t>
            </a:r>
          </a:p>
          <a:p>
            <a:pPr lvl="1"/>
            <a:r>
              <a:rPr lang="en-US" dirty="0"/>
              <a:t>Can be changed by the user (e.g. modules) or by system admins</a:t>
            </a:r>
          </a:p>
          <a:p>
            <a:pPr lvl="1"/>
            <a:r>
              <a:rPr lang="en-US" dirty="0"/>
              <a:t>Hotfixes for system libraries</a:t>
            </a:r>
          </a:p>
          <a:p>
            <a:r>
              <a:rPr lang="en-US" dirty="0"/>
              <a:t>Kernel hardware drivers can change and affect behavior</a:t>
            </a:r>
          </a:p>
          <a:p>
            <a:r>
              <a:rPr lang="en-US" dirty="0"/>
              <a:t>Files on the high-performance filesystems are "purged" using a time-based algorithm.  So, as data ages, it disappears unless moved to a stable location.</a:t>
            </a:r>
          </a:p>
          <a:p>
            <a:r>
              <a:rPr lang="en-US" dirty="0"/>
              <a:t>Hardware may experience rare, but random system failures, terminating an otherwise correct run early or, in the worst case, silently corrupting data.</a:t>
            </a:r>
          </a:p>
          <a:p>
            <a:r>
              <a:rPr lang="en-US" dirty="0"/>
              <a:t>Other jobs running on the system may interfere with the network or I/O performance, leading to unpredictable amounts of latency.</a:t>
            </a:r>
          </a:p>
        </p:txBody>
      </p:sp>
    </p:spTree>
    <p:extLst>
      <p:ext uri="{BB962C8B-B14F-4D97-AF65-F5344CB8AC3E}">
        <p14:creationId xmlns:p14="http://schemas.microsoft.com/office/powerpoint/2010/main" val="8002518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704BDD-CE25-7FF3-CBE4-1AB12DF3F42C}"/>
              </a:ext>
            </a:extLst>
          </p:cNvPr>
          <p:cNvSpPr>
            <a:spLocks noGrp="1"/>
          </p:cNvSpPr>
          <p:nvPr>
            <p:ph type="title"/>
          </p:nvPr>
        </p:nvSpPr>
        <p:spPr/>
        <p:txBody>
          <a:bodyPr/>
          <a:lstStyle/>
          <a:p>
            <a:r>
              <a:rPr lang="en-US" dirty="0"/>
              <a:t>Containers</a:t>
            </a:r>
          </a:p>
        </p:txBody>
      </p:sp>
      <p:sp>
        <p:nvSpPr>
          <p:cNvPr id="3" name="Content Placeholder 2">
            <a:extLst>
              <a:ext uri="{FF2B5EF4-FFF2-40B4-BE49-F238E27FC236}">
                <a16:creationId xmlns:a16="http://schemas.microsoft.com/office/drawing/2014/main" id="{98230B3B-8AF2-36B0-97E5-AE2CB5FFE73E}"/>
              </a:ext>
            </a:extLst>
          </p:cNvPr>
          <p:cNvSpPr>
            <a:spLocks noGrp="1"/>
          </p:cNvSpPr>
          <p:nvPr>
            <p:ph idx="1"/>
          </p:nvPr>
        </p:nvSpPr>
        <p:spPr/>
        <p:txBody>
          <a:bodyPr/>
          <a:lstStyle/>
          <a:p>
            <a:r>
              <a:rPr lang="en-US" dirty="0"/>
              <a:t>Containers are one way to reduce portability issues, however can come with a performance penalty</a:t>
            </a:r>
          </a:p>
          <a:p>
            <a:r>
              <a:rPr lang="en-US" dirty="0"/>
              <a:t>Used to package up all code and dependencies necessary to execute single process or task</a:t>
            </a:r>
          </a:p>
          <a:p>
            <a:r>
              <a:rPr lang="en-US" dirty="0"/>
              <a:t>Encapsulates the entire software ecosystem (minus the kernel)</a:t>
            </a:r>
          </a:p>
          <a:p>
            <a:r>
              <a:rPr lang="en-US" dirty="0"/>
              <a:t>Uses a host operating system virtualization mechanism (not virtual machine)</a:t>
            </a:r>
          </a:p>
          <a:p>
            <a:r>
              <a:rPr lang="en-US" dirty="0"/>
              <a:t>Common container systems: Docker (the first); </a:t>
            </a:r>
            <a:r>
              <a:rPr lang="en-US" dirty="0" err="1"/>
              <a:t>Apptainer</a:t>
            </a:r>
            <a:r>
              <a:rPr lang="en-US" dirty="0"/>
              <a:t> (was singularity); </a:t>
            </a:r>
            <a:r>
              <a:rPr lang="en-US" dirty="0" err="1"/>
              <a:t>Podman</a:t>
            </a:r>
            <a:r>
              <a:rPr lang="en-US" dirty="0"/>
              <a:t> (RedHat); </a:t>
            </a:r>
            <a:r>
              <a:rPr lang="en-US" dirty="0" err="1"/>
              <a:t>Charliecloud</a:t>
            </a:r>
            <a:r>
              <a:rPr lang="en-US" dirty="0"/>
              <a:t> (LANL); Shifter (NERSC); Sarus (CSCS)</a:t>
            </a:r>
          </a:p>
        </p:txBody>
      </p:sp>
      <p:pic>
        <p:nvPicPr>
          <p:cNvPr id="5122" name="Picture 2" descr="Logo, Icon, and Brand Guidelines | Docker">
            <a:extLst>
              <a:ext uri="{FF2B5EF4-FFF2-40B4-BE49-F238E27FC236}">
                <a16:creationId xmlns:a16="http://schemas.microsoft.com/office/drawing/2014/main" id="{C80D6B84-5A1D-1C35-043B-60AEB7E9E6D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645" t="30394" r="12565" b="30237"/>
          <a:stretch/>
        </p:blipFill>
        <p:spPr bwMode="auto">
          <a:xfrm>
            <a:off x="3727190" y="547470"/>
            <a:ext cx="1828801" cy="63500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Home | Apptainer">
            <a:extLst>
              <a:ext uri="{FF2B5EF4-FFF2-40B4-BE49-F238E27FC236}">
                <a16:creationId xmlns:a16="http://schemas.microsoft.com/office/drawing/2014/main" id="{59FF8057-3CC4-FE7F-D4B7-2B1537405E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67534" y="585445"/>
            <a:ext cx="2191636" cy="672680"/>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Podman Desktop Companion— The Super Duper UI | by Bruno Teixeira | Medium">
            <a:extLst>
              <a:ext uri="{FF2B5EF4-FFF2-40B4-BE49-F238E27FC236}">
                <a16:creationId xmlns:a16="http://schemas.microsoft.com/office/drawing/2014/main" id="{362EAD87-3198-09B6-A9F2-35A3B55B3F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82368" y="5785138"/>
            <a:ext cx="2224087" cy="515052"/>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Shifter logo">
            <a:extLst>
              <a:ext uri="{FF2B5EF4-FFF2-40B4-BE49-F238E27FC236}">
                <a16:creationId xmlns:a16="http://schemas.microsoft.com/office/drawing/2014/main" id="{CDE49BFE-BC2D-838B-E109-246A7C6D29D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53360" y="5531427"/>
            <a:ext cx="815797" cy="1042802"/>
          </a:xfrm>
          <a:prstGeom prst="rect">
            <a:avLst/>
          </a:prstGeom>
          <a:noFill/>
          <a:extLst>
            <a:ext uri="{909E8E84-426E-40DD-AFC4-6F175D3DCCD1}">
              <a14:hiddenFill xmlns:a14="http://schemas.microsoft.com/office/drawing/2010/main">
                <a:solidFill>
                  <a:srgbClr val="FFFFFF"/>
                </a:solidFill>
              </a14:hiddenFill>
            </a:ext>
          </a:extLst>
        </p:spPr>
      </p:pic>
      <p:pic>
        <p:nvPicPr>
          <p:cNvPr id="5130" name="Picture 10" descr="Introduction to Charliecloud">
            <a:extLst>
              <a:ext uri="{FF2B5EF4-FFF2-40B4-BE49-F238E27FC236}">
                <a16:creationId xmlns:a16="http://schemas.microsoft.com/office/drawing/2014/main" id="{5B9BA596-78AC-2B2D-8F2F-311F6905FD7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055270" y="411480"/>
            <a:ext cx="1296793" cy="985161"/>
          </a:xfrm>
          <a:prstGeom prst="rect">
            <a:avLst/>
          </a:prstGeom>
          <a:noFill/>
          <a:extLst>
            <a:ext uri="{909E8E84-426E-40DD-AFC4-6F175D3DCCD1}">
              <a14:hiddenFill xmlns:a14="http://schemas.microsoft.com/office/drawing/2010/main">
                <a:solidFill>
                  <a:srgbClr val="FFFFFF"/>
                </a:solidFill>
              </a14:hiddenFill>
            </a:ext>
          </a:extLst>
        </p:spPr>
      </p:pic>
      <p:pic>
        <p:nvPicPr>
          <p:cNvPr id="5132" name="Picture 12">
            <a:extLst>
              <a:ext uri="{FF2B5EF4-FFF2-40B4-BE49-F238E27FC236}">
                <a16:creationId xmlns:a16="http://schemas.microsoft.com/office/drawing/2014/main" id="{C1C5D5ED-0273-100E-55A8-06436770A3D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50825" y="5379573"/>
            <a:ext cx="920116" cy="13465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87370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2C24D-D970-4D40-8F14-D70C10A96304}"/>
              </a:ext>
            </a:extLst>
          </p:cNvPr>
          <p:cNvSpPr>
            <a:spLocks noGrp="1"/>
          </p:cNvSpPr>
          <p:nvPr>
            <p:ph type="title"/>
          </p:nvPr>
        </p:nvSpPr>
        <p:spPr>
          <a:xfrm>
            <a:off x="363096" y="112911"/>
            <a:ext cx="11372473" cy="914400"/>
          </a:xfrm>
        </p:spPr>
        <p:txBody>
          <a:bodyPr/>
          <a:lstStyle/>
          <a:p>
            <a:r>
              <a:rPr lang="en-US" dirty="0"/>
              <a:t>License, Citation and Acknowledgements</a:t>
            </a:r>
          </a:p>
        </p:txBody>
      </p:sp>
      <p:sp>
        <p:nvSpPr>
          <p:cNvPr id="3" name="Content Placeholder 2">
            <a:extLst>
              <a:ext uri="{FF2B5EF4-FFF2-40B4-BE49-F238E27FC236}">
                <a16:creationId xmlns:a16="http://schemas.microsoft.com/office/drawing/2014/main" id="{0385A3AB-B258-4D59-B407-F7D57545A163}"/>
              </a:ext>
            </a:extLst>
          </p:cNvPr>
          <p:cNvSpPr>
            <a:spLocks noGrp="1"/>
          </p:cNvSpPr>
          <p:nvPr>
            <p:ph idx="1"/>
          </p:nvPr>
        </p:nvSpPr>
        <p:spPr>
          <a:xfrm>
            <a:off x="409507" y="570111"/>
            <a:ext cx="11369809" cy="4047778"/>
          </a:xfrm>
        </p:spPr>
        <p:txBody>
          <a:bodyPr/>
          <a:lstStyle/>
          <a:p>
            <a:pPr marL="0" indent="0">
              <a:buNone/>
            </a:pPr>
            <a:r>
              <a:rPr lang="en-US" sz="2000" b="1" dirty="0"/>
              <a:t>License and Citation</a:t>
            </a:r>
          </a:p>
          <a:p>
            <a:pPr>
              <a:spcBef>
                <a:spcPts val="400"/>
              </a:spcBef>
            </a:pPr>
            <a:r>
              <a:rPr lang="en-US" sz="1600" dirty="0"/>
              <a:t>This work is licensed under a </a:t>
            </a:r>
            <a:r>
              <a:rPr lang="en-US" sz="1600" dirty="0">
                <a:hlinkClick r:id="rId2"/>
              </a:rPr>
              <a:t>Creative</a:t>
            </a:r>
            <a:r>
              <a:rPr lang="en-US" sz="1600" dirty="0">
                <a:hlinkClick r:id="rId3"/>
              </a:rPr>
              <a:t> Commons Attribution 4.0 International License</a:t>
            </a:r>
            <a:r>
              <a:rPr lang="en-US" sz="1600" dirty="0"/>
              <a:t> (CC BY 4.0).</a:t>
            </a:r>
          </a:p>
          <a:p>
            <a:pPr>
              <a:spcBef>
                <a:spcPts val="400"/>
              </a:spcBef>
            </a:pPr>
            <a:r>
              <a:rPr lang="en-US" sz="1600" b="1" dirty="0"/>
              <a:t>The requested citation the overall tutorial is: </a:t>
            </a:r>
            <a:r>
              <a:rPr lang="en-US" sz="1600" b="0" i="0" dirty="0">
                <a:solidFill>
                  <a:srgbClr val="111111"/>
                </a:solidFill>
                <a:effectLst/>
                <a:latin typeface="+mn-lt"/>
              </a:rPr>
              <a:t>Anshu Dubey, David E. Bernholdt, Greg Becker, and Jared O’Neal, Software Productivity and Sustainability track, in Argonne Training Program on Extreme-Scale Computing, St. Charles, Illinois, 2023. DOI: </a:t>
            </a:r>
            <a:r>
              <a:rPr lang="en-US" sz="1600" b="0" i="0" u="none" strike="noStrike" dirty="0">
                <a:solidFill>
                  <a:srgbClr val="2A7AE2"/>
                </a:solidFill>
                <a:effectLst/>
                <a:latin typeface="+mn-lt"/>
                <a:hlinkClick r:id="rId4"/>
              </a:rPr>
              <a:t>10.6084/m9.figshare.23823822</a:t>
            </a:r>
            <a:r>
              <a:rPr lang="en-US" sz="1600" b="0" i="0" dirty="0">
                <a:solidFill>
                  <a:srgbClr val="111111"/>
                </a:solidFill>
                <a:effectLst/>
                <a:latin typeface="+mn-lt"/>
              </a:rPr>
              <a:t>.</a:t>
            </a:r>
          </a:p>
          <a:p>
            <a:pPr>
              <a:spcBef>
                <a:spcPts val="400"/>
              </a:spcBef>
            </a:pPr>
            <a:r>
              <a:rPr lang="en-US" sz="1600" dirty="0"/>
              <a:t>Individual modules may be cited as </a:t>
            </a:r>
            <a:r>
              <a:rPr lang="en-US" sz="1600" i="1" dirty="0"/>
              <a:t>Speaker, Module Title</a:t>
            </a:r>
            <a:r>
              <a:rPr lang="en-US" sz="1600" dirty="0"/>
              <a:t>, in </a:t>
            </a:r>
            <a:r>
              <a:rPr lang="en-US" sz="1600" b="0" i="1" dirty="0">
                <a:solidFill>
                  <a:srgbClr val="111111"/>
                </a:solidFill>
                <a:effectLst/>
                <a:latin typeface="+mn-lt"/>
              </a:rPr>
              <a:t>Tutorial Title</a:t>
            </a:r>
            <a:r>
              <a:rPr lang="en-US" sz="1600" dirty="0"/>
              <a:t>, …</a:t>
            </a:r>
          </a:p>
          <a:p>
            <a:pPr marL="0" indent="0">
              <a:spcBef>
                <a:spcPts val="800"/>
              </a:spcBef>
              <a:buNone/>
            </a:pPr>
            <a:r>
              <a:rPr lang="en-US" sz="2000" b="1" dirty="0"/>
              <a:t>Acknowledgements</a:t>
            </a:r>
          </a:p>
          <a:p>
            <a:pPr>
              <a:spcBef>
                <a:spcPts val="400"/>
              </a:spcBef>
            </a:pPr>
            <a:r>
              <a:rPr lang="en-US" sz="1400" dirty="0"/>
              <a:t>This work was supported by the U.S. Department of Energy Office of Science, Office of Advanced Scientific Computing Research (ASCR), and by the Exascale Computing Project (17-SC-20-SC), a collaborative effort of the U.S. Department of Energy Office of Science and the National Nuclear Security Administration</a:t>
            </a:r>
            <a:r>
              <a:rPr lang="en-US" sz="1400" i="1" dirty="0"/>
              <a:t>.</a:t>
            </a:r>
            <a:endParaRPr lang="en-US" sz="1400" dirty="0"/>
          </a:p>
          <a:p>
            <a:pPr>
              <a:spcBef>
                <a:spcPts val="400"/>
              </a:spcBef>
            </a:pPr>
            <a:r>
              <a:rPr lang="en-US" sz="1400" dirty="0"/>
              <a:t>This work was performed in part at the Argonne National Laboratory, which is managed by UChicago Argonne, LLC for the U.S. Department of Energy under Contract No. DE-AC02-06CH11357.</a:t>
            </a:r>
          </a:p>
          <a:p>
            <a:pPr>
              <a:spcBef>
                <a:spcPts val="400"/>
              </a:spcBef>
            </a:pPr>
            <a:r>
              <a:rPr lang="en-US" sz="1400" dirty="0"/>
              <a:t>This work was performed in part at the Lawrence Livermore National Laboratory, which is managed by Lawrence Livermore National Security, LLC for the U.S. Department of Energy under Contract No. DE-AC52-07NA27344.</a:t>
            </a:r>
          </a:p>
          <a:p>
            <a:pPr>
              <a:spcBef>
                <a:spcPts val="400"/>
              </a:spcBef>
            </a:pPr>
            <a:r>
              <a:rPr lang="en-US" sz="1400" dirty="0"/>
              <a:t>This work was performed in part at the Los Alamos National Laboratory, which is managed by Triad National Security, LLC for the U.S. Department of Energy under Contract No.89233218CNA000001</a:t>
            </a:r>
          </a:p>
          <a:p>
            <a:pPr>
              <a:spcBef>
                <a:spcPts val="400"/>
              </a:spcBef>
            </a:pPr>
            <a:r>
              <a:rPr lang="en-US" sz="1400" dirty="0"/>
              <a:t>This work was performed in part at the Oak Ridge National Laboratory, which is managed by UT-Battelle, LLC for the U.S. Department of Energy under Contract No. DE-AC05-00OR22725.</a:t>
            </a:r>
          </a:p>
          <a:p>
            <a:pPr>
              <a:spcBef>
                <a:spcPts val="400"/>
              </a:spcBef>
            </a:pPr>
            <a:r>
              <a:rPr lang="en-US" sz="1400" dirty="0"/>
              <a:t>This work was performed in part at Sandia National Laboratories. Sandia National Laboratories is a multi-mission laboratory managed and operated by National Technology and Engineering Solutions of Sandia, LLC., a wholly owned subsidiary of Honeywell International, Inc., for the U.S. Department of Energy’s National Nuclear Security Administration under contract DE-NA0003525.</a:t>
            </a:r>
          </a:p>
        </p:txBody>
      </p:sp>
      <p:pic>
        <p:nvPicPr>
          <p:cNvPr id="4" name="Picture 2" descr="https://licensebuttons.net/l/by/4.0/88x31.png">
            <a:extLst>
              <a:ext uri="{FF2B5EF4-FFF2-40B4-BE49-F238E27FC236}">
                <a16:creationId xmlns:a16="http://schemas.microsoft.com/office/drawing/2014/main" id="{61840015-22A0-4634-A2DE-AA05F998FD3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30336" y="879673"/>
            <a:ext cx="838200" cy="295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87264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704BDD-CE25-7FF3-CBE4-1AB12DF3F42C}"/>
              </a:ext>
            </a:extLst>
          </p:cNvPr>
          <p:cNvSpPr>
            <a:spLocks noGrp="1"/>
          </p:cNvSpPr>
          <p:nvPr>
            <p:ph type="title"/>
          </p:nvPr>
        </p:nvSpPr>
        <p:spPr/>
        <p:txBody>
          <a:bodyPr/>
          <a:lstStyle/>
          <a:p>
            <a:r>
              <a:rPr lang="en-US" dirty="0"/>
              <a:t>Containers (</a:t>
            </a:r>
            <a:r>
              <a:rPr lang="en-US" dirty="0" err="1"/>
              <a:t>cont</a:t>
            </a:r>
            <a:r>
              <a:rPr lang="en-US" dirty="0"/>
              <a:t>…)</a:t>
            </a:r>
          </a:p>
        </p:txBody>
      </p:sp>
      <p:sp>
        <p:nvSpPr>
          <p:cNvPr id="3" name="Content Placeholder 2">
            <a:extLst>
              <a:ext uri="{FF2B5EF4-FFF2-40B4-BE49-F238E27FC236}">
                <a16:creationId xmlns:a16="http://schemas.microsoft.com/office/drawing/2014/main" id="{98230B3B-8AF2-36B0-97E5-AE2CB5FFE73E}"/>
              </a:ext>
            </a:extLst>
          </p:cNvPr>
          <p:cNvSpPr>
            <a:spLocks noGrp="1"/>
          </p:cNvSpPr>
          <p:nvPr>
            <p:ph idx="1"/>
          </p:nvPr>
        </p:nvSpPr>
        <p:spPr/>
        <p:txBody>
          <a:bodyPr/>
          <a:lstStyle/>
          <a:p>
            <a:r>
              <a:rPr lang="en-US" dirty="0"/>
              <a:t>Originally designed for Cloud</a:t>
            </a:r>
          </a:p>
          <a:p>
            <a:r>
              <a:rPr lang="en-US" dirty="0"/>
              <a:t>Docker/</a:t>
            </a:r>
            <a:r>
              <a:rPr lang="en-US" dirty="0" err="1"/>
              <a:t>Podman</a:t>
            </a:r>
            <a:r>
              <a:rPr lang="en-US" dirty="0"/>
              <a:t> not a good fit for HPC</a:t>
            </a:r>
          </a:p>
          <a:p>
            <a:pPr lvl="1"/>
            <a:r>
              <a:rPr lang="en-US" dirty="0"/>
              <a:t>Requires root-level access </a:t>
            </a:r>
          </a:p>
          <a:p>
            <a:pPr lvl="1"/>
            <a:r>
              <a:rPr lang="en-US" dirty="0"/>
              <a:t>Architecture does not suit most HPC installations</a:t>
            </a:r>
          </a:p>
          <a:p>
            <a:r>
              <a:rPr lang="en-US" dirty="0"/>
              <a:t>Other container technologies are more tailored to HPC</a:t>
            </a:r>
          </a:p>
          <a:p>
            <a:r>
              <a:rPr lang="en-US" dirty="0"/>
              <a:t>Utilized by GitHub actions/GitLab pipelines</a:t>
            </a:r>
          </a:p>
          <a:p>
            <a:r>
              <a:rPr lang="en-US" dirty="0"/>
              <a:t>Growing HPC center support (</a:t>
            </a:r>
            <a:r>
              <a:rPr lang="en-US" dirty="0" err="1"/>
              <a:t>apptainer</a:t>
            </a:r>
            <a:r>
              <a:rPr lang="en-US" dirty="0"/>
              <a:t>/singularity, </a:t>
            </a:r>
            <a:r>
              <a:rPr lang="en-US" dirty="0" err="1"/>
              <a:t>charliecloud</a:t>
            </a:r>
            <a:r>
              <a:rPr lang="en-US" dirty="0"/>
              <a:t>, shifter, sarus)</a:t>
            </a:r>
          </a:p>
          <a:p>
            <a:r>
              <a:rPr lang="en-US" dirty="0"/>
              <a:t>May actually decrease run-time for python apps (via reduced dependency load time)</a:t>
            </a:r>
          </a:p>
        </p:txBody>
      </p:sp>
    </p:spTree>
    <p:extLst>
      <p:ext uri="{BB962C8B-B14F-4D97-AF65-F5344CB8AC3E}">
        <p14:creationId xmlns:p14="http://schemas.microsoft.com/office/powerpoint/2010/main" val="26477252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704BDD-CE25-7FF3-CBE4-1AB12DF3F42C}"/>
              </a:ext>
            </a:extLst>
          </p:cNvPr>
          <p:cNvSpPr>
            <a:spLocks noGrp="1"/>
          </p:cNvSpPr>
          <p:nvPr>
            <p:ph type="title"/>
          </p:nvPr>
        </p:nvSpPr>
        <p:spPr/>
        <p:txBody>
          <a:bodyPr/>
          <a:lstStyle/>
          <a:p>
            <a:r>
              <a:rPr lang="en-US" dirty="0"/>
              <a:t>Open Container Initiative (OCI)</a:t>
            </a:r>
            <a:br>
              <a:rPr lang="en-US" dirty="0"/>
            </a:br>
            <a:r>
              <a:rPr lang="en-US" sz="2000" b="0" dirty="0"/>
              <a:t>https://</a:t>
            </a:r>
            <a:r>
              <a:rPr lang="en-US" sz="2000" b="0" dirty="0" err="1"/>
              <a:t>opencontainers.org</a:t>
            </a:r>
            <a:endParaRPr lang="en-US" b="0" dirty="0"/>
          </a:p>
        </p:txBody>
      </p:sp>
      <p:sp>
        <p:nvSpPr>
          <p:cNvPr id="3" name="Content Placeholder 2">
            <a:extLst>
              <a:ext uri="{FF2B5EF4-FFF2-40B4-BE49-F238E27FC236}">
                <a16:creationId xmlns:a16="http://schemas.microsoft.com/office/drawing/2014/main" id="{98230B3B-8AF2-36B0-97E5-AE2CB5FFE73E}"/>
              </a:ext>
            </a:extLst>
          </p:cNvPr>
          <p:cNvSpPr>
            <a:spLocks noGrp="1"/>
          </p:cNvSpPr>
          <p:nvPr>
            <p:ph idx="1"/>
          </p:nvPr>
        </p:nvSpPr>
        <p:spPr/>
        <p:txBody>
          <a:bodyPr/>
          <a:lstStyle/>
          <a:p>
            <a:r>
              <a:rPr lang="en-US" dirty="0"/>
              <a:t>Industry standard for container formats and runtimes</a:t>
            </a:r>
          </a:p>
          <a:p>
            <a:r>
              <a:rPr lang="en-US" dirty="0"/>
              <a:t>Allows containers built using one container system to be run with another</a:t>
            </a:r>
          </a:p>
          <a:p>
            <a:pPr lvl="1"/>
            <a:r>
              <a:rPr lang="en-US" dirty="0"/>
              <a:t>E.g. build with </a:t>
            </a:r>
            <a:r>
              <a:rPr lang="en-US" dirty="0" err="1"/>
              <a:t>Podman</a:t>
            </a:r>
            <a:r>
              <a:rPr lang="en-US" dirty="0"/>
              <a:t> and run using Singularity</a:t>
            </a:r>
          </a:p>
          <a:p>
            <a:r>
              <a:rPr lang="en-US" dirty="0"/>
              <a:t>Containers can be store in different registries</a:t>
            </a:r>
          </a:p>
          <a:p>
            <a:r>
              <a:rPr lang="en-US" dirty="0"/>
              <a:t>Three </a:t>
            </a:r>
            <a:r>
              <a:rPr lang="en-US" dirty="0" err="1"/>
              <a:t>specificiations</a:t>
            </a:r>
            <a:r>
              <a:rPr lang="en-US" dirty="0"/>
              <a:t>:</a:t>
            </a:r>
          </a:p>
          <a:p>
            <a:pPr lvl="1"/>
            <a:r>
              <a:rPr lang="en-US" dirty="0"/>
              <a:t>Runtime Specification (runtime-spec)</a:t>
            </a:r>
          </a:p>
          <a:p>
            <a:pPr lvl="1"/>
            <a:r>
              <a:rPr lang="en-US" dirty="0"/>
              <a:t>Image Specification (image-spec)</a:t>
            </a:r>
          </a:p>
          <a:p>
            <a:pPr lvl="1"/>
            <a:r>
              <a:rPr lang="en-US" dirty="0"/>
              <a:t>Distribution Specification (distribution-spec)</a:t>
            </a:r>
          </a:p>
        </p:txBody>
      </p:sp>
      <p:pic>
        <p:nvPicPr>
          <p:cNvPr id="10" name="Picture 9" descr="A black and blue logo&#10;&#10;Description automatically generated">
            <a:extLst>
              <a:ext uri="{FF2B5EF4-FFF2-40B4-BE49-F238E27FC236}">
                <a16:creationId xmlns:a16="http://schemas.microsoft.com/office/drawing/2014/main" id="{75D79F8C-871A-009E-CA18-3CA8D69EA24F}"/>
              </a:ext>
            </a:extLst>
          </p:cNvPr>
          <p:cNvPicPr>
            <a:picLocks noChangeAspect="1"/>
          </p:cNvPicPr>
          <p:nvPr/>
        </p:nvPicPr>
        <p:blipFill rotWithShape="1">
          <a:blip r:embed="rId2">
            <a:extLst>
              <a:ext uri="{28A0092B-C50C-407E-A947-70E740481C1C}">
                <a14:useLocalDpi xmlns:a14="http://schemas.microsoft.com/office/drawing/2010/main" val="0"/>
              </a:ext>
            </a:extLst>
          </a:blip>
          <a:srcRect t="27911" b="27911"/>
          <a:stretch/>
        </p:blipFill>
        <p:spPr>
          <a:xfrm>
            <a:off x="8750259" y="158462"/>
            <a:ext cx="3072806" cy="914400"/>
          </a:xfrm>
          <a:prstGeom prst="rect">
            <a:avLst/>
          </a:prstGeom>
        </p:spPr>
      </p:pic>
    </p:spTree>
    <p:extLst>
      <p:ext uri="{BB962C8B-B14F-4D97-AF65-F5344CB8AC3E}">
        <p14:creationId xmlns:p14="http://schemas.microsoft.com/office/powerpoint/2010/main" val="16223428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704BDD-CE25-7FF3-CBE4-1AB12DF3F42C}"/>
              </a:ext>
            </a:extLst>
          </p:cNvPr>
          <p:cNvSpPr>
            <a:spLocks noGrp="1"/>
          </p:cNvSpPr>
          <p:nvPr>
            <p:ph type="title"/>
          </p:nvPr>
        </p:nvSpPr>
        <p:spPr/>
        <p:txBody>
          <a:bodyPr/>
          <a:lstStyle/>
          <a:p>
            <a:r>
              <a:rPr lang="en-US" dirty="0"/>
              <a:t>Containers supported by HPC systems</a:t>
            </a:r>
            <a:r>
              <a:rPr lang="en-US" baseline="30000" dirty="0"/>
              <a:t>1</a:t>
            </a:r>
            <a:endParaRPr lang="en-US" dirty="0"/>
          </a:p>
        </p:txBody>
      </p:sp>
      <p:sp>
        <p:nvSpPr>
          <p:cNvPr id="5" name="Content Placeholder 4">
            <a:extLst>
              <a:ext uri="{FF2B5EF4-FFF2-40B4-BE49-F238E27FC236}">
                <a16:creationId xmlns:a16="http://schemas.microsoft.com/office/drawing/2014/main" id="{1690DA98-781E-CF7F-DD28-A053ED7416CC}"/>
              </a:ext>
            </a:extLst>
          </p:cNvPr>
          <p:cNvSpPr>
            <a:spLocks noGrp="1"/>
          </p:cNvSpPr>
          <p:nvPr>
            <p:ph sz="half" idx="2"/>
          </p:nvPr>
        </p:nvSpPr>
        <p:spPr>
          <a:xfrm>
            <a:off x="457200" y="1325880"/>
            <a:ext cx="5588582" cy="3373229"/>
          </a:xfrm>
        </p:spPr>
        <p:txBody>
          <a:bodyPr/>
          <a:lstStyle/>
          <a:p>
            <a:r>
              <a:rPr lang="en-US" sz="2400" dirty="0"/>
              <a:t>ALCF</a:t>
            </a:r>
          </a:p>
          <a:p>
            <a:pPr lvl="1"/>
            <a:r>
              <a:rPr lang="en-US" sz="2000" dirty="0"/>
              <a:t>Theta: Singularity</a:t>
            </a:r>
          </a:p>
          <a:p>
            <a:pPr lvl="1"/>
            <a:r>
              <a:rPr lang="en-US" sz="2000" dirty="0"/>
              <a:t>Aurora: Singularity</a:t>
            </a:r>
          </a:p>
          <a:p>
            <a:r>
              <a:rPr lang="en-US" sz="2400" dirty="0"/>
              <a:t>OLCF</a:t>
            </a:r>
          </a:p>
          <a:p>
            <a:pPr lvl="1"/>
            <a:r>
              <a:rPr lang="en-US" sz="2000" dirty="0"/>
              <a:t>Summit: Singularity</a:t>
            </a:r>
          </a:p>
          <a:p>
            <a:pPr lvl="1"/>
            <a:r>
              <a:rPr lang="en-US" sz="2000" dirty="0"/>
              <a:t>Frontier: Singularity</a:t>
            </a:r>
          </a:p>
          <a:p>
            <a:r>
              <a:rPr lang="en-US" sz="2400" dirty="0"/>
              <a:t>NERSC</a:t>
            </a:r>
          </a:p>
          <a:p>
            <a:pPr lvl="1"/>
            <a:r>
              <a:rPr lang="en-US" sz="2000" dirty="0"/>
              <a:t>Cori: Shifter</a:t>
            </a:r>
          </a:p>
          <a:p>
            <a:pPr lvl="1"/>
            <a:r>
              <a:rPr lang="en-US" sz="2000" dirty="0"/>
              <a:t>Perlmutter: Shifter, Singularity, </a:t>
            </a:r>
            <a:r>
              <a:rPr lang="en-US" sz="2000" dirty="0" err="1"/>
              <a:t>Podman</a:t>
            </a:r>
            <a:endParaRPr lang="en-US" sz="2000" dirty="0"/>
          </a:p>
        </p:txBody>
      </p:sp>
      <p:sp>
        <p:nvSpPr>
          <p:cNvPr id="10" name="Content Placeholder 9">
            <a:extLst>
              <a:ext uri="{FF2B5EF4-FFF2-40B4-BE49-F238E27FC236}">
                <a16:creationId xmlns:a16="http://schemas.microsoft.com/office/drawing/2014/main" id="{60AE71C2-16F0-CB11-47B9-329A3B8E5DA4}"/>
              </a:ext>
            </a:extLst>
          </p:cNvPr>
          <p:cNvSpPr>
            <a:spLocks noGrp="1"/>
          </p:cNvSpPr>
          <p:nvPr>
            <p:ph sz="quarter" idx="4"/>
          </p:nvPr>
        </p:nvSpPr>
        <p:spPr>
          <a:xfrm>
            <a:off x="6218914" y="1325880"/>
            <a:ext cx="5531934" cy="3373229"/>
          </a:xfrm>
        </p:spPr>
        <p:txBody>
          <a:bodyPr/>
          <a:lstStyle/>
          <a:p>
            <a:r>
              <a:rPr lang="en-US" sz="2400" dirty="0"/>
              <a:t>LLNL</a:t>
            </a:r>
          </a:p>
          <a:p>
            <a:pPr lvl="1"/>
            <a:r>
              <a:rPr lang="en-US" sz="2000" dirty="0"/>
              <a:t>Sierra/Lassen: Singularity</a:t>
            </a:r>
          </a:p>
          <a:p>
            <a:pPr lvl="1"/>
            <a:r>
              <a:rPr lang="en-US" sz="2000" dirty="0"/>
              <a:t>El Capitan: Singularity</a:t>
            </a:r>
          </a:p>
          <a:p>
            <a:r>
              <a:rPr lang="en-US" sz="2400" dirty="0"/>
              <a:t>LANL</a:t>
            </a:r>
          </a:p>
          <a:p>
            <a:pPr lvl="1"/>
            <a:r>
              <a:rPr lang="en-US" sz="2000" dirty="0"/>
              <a:t>Trinity: </a:t>
            </a:r>
            <a:r>
              <a:rPr lang="en-US" sz="2000" dirty="0" err="1"/>
              <a:t>Charliecloud</a:t>
            </a:r>
            <a:endParaRPr lang="en-US" sz="2000" dirty="0"/>
          </a:p>
          <a:p>
            <a:pPr lvl="1"/>
            <a:r>
              <a:rPr lang="en-US" sz="2000" dirty="0"/>
              <a:t>Linux clusters: </a:t>
            </a:r>
            <a:r>
              <a:rPr lang="en-US" sz="2000" dirty="0" err="1"/>
              <a:t>Charliecloud</a:t>
            </a:r>
            <a:endParaRPr lang="en-US" sz="2000" dirty="0"/>
          </a:p>
          <a:p>
            <a:pPr lvl="1"/>
            <a:r>
              <a:rPr lang="en-US" sz="2000" dirty="0"/>
              <a:t>Crossroads: </a:t>
            </a:r>
            <a:r>
              <a:rPr lang="en-US" sz="2000" dirty="0" err="1"/>
              <a:t>Charliecloud</a:t>
            </a:r>
            <a:endParaRPr lang="en-US" sz="2000" dirty="0"/>
          </a:p>
          <a:p>
            <a:r>
              <a:rPr lang="en-US" sz="2400" dirty="0"/>
              <a:t>SNL</a:t>
            </a:r>
          </a:p>
          <a:p>
            <a:pPr lvl="1"/>
            <a:r>
              <a:rPr lang="en-US" sz="2000" dirty="0"/>
              <a:t>Astra: Singularity, </a:t>
            </a:r>
            <a:r>
              <a:rPr lang="en-US" sz="2000" dirty="0" err="1"/>
              <a:t>Charliecloud</a:t>
            </a:r>
            <a:r>
              <a:rPr lang="en-US" sz="2000" dirty="0"/>
              <a:t>, </a:t>
            </a:r>
            <a:r>
              <a:rPr lang="en-US" sz="2000" dirty="0" err="1"/>
              <a:t>Podman</a:t>
            </a:r>
            <a:endParaRPr lang="en-US" sz="2000" dirty="0"/>
          </a:p>
          <a:p>
            <a:pPr lvl="1"/>
            <a:r>
              <a:rPr lang="en-US" sz="2000" dirty="0"/>
              <a:t>Linux clusters: Shifter, Singularity</a:t>
            </a:r>
          </a:p>
        </p:txBody>
      </p:sp>
      <p:sp>
        <p:nvSpPr>
          <p:cNvPr id="12" name="TextBox 11">
            <a:extLst>
              <a:ext uri="{FF2B5EF4-FFF2-40B4-BE49-F238E27FC236}">
                <a16:creationId xmlns:a16="http://schemas.microsoft.com/office/drawing/2014/main" id="{A3737E69-5B54-9DBF-CD42-A0F4455BD032}"/>
              </a:ext>
            </a:extLst>
          </p:cNvPr>
          <p:cNvSpPr txBox="1"/>
          <p:nvPr/>
        </p:nvSpPr>
        <p:spPr>
          <a:xfrm>
            <a:off x="457200" y="6184910"/>
            <a:ext cx="6094140" cy="415498"/>
          </a:xfrm>
          <a:prstGeom prst="rect">
            <a:avLst/>
          </a:prstGeom>
          <a:noFill/>
        </p:spPr>
        <p:txBody>
          <a:bodyPr wrap="square">
            <a:spAutoFit/>
          </a:bodyPr>
          <a:lstStyle/>
          <a:p>
            <a:r>
              <a:rPr lang="en-US" sz="1050" baseline="30000" dirty="0"/>
              <a:t>1 </a:t>
            </a:r>
            <a:r>
              <a:rPr lang="en-US" sz="1050" dirty="0"/>
              <a:t>Source: Containers and the Truth between HPC &amp; Cloud System Software Convergence. 2021. https://</a:t>
            </a:r>
            <a:r>
              <a:rPr lang="en-US" sz="1050" dirty="0" err="1"/>
              <a:t>www.osti.gov</a:t>
            </a:r>
            <a:r>
              <a:rPr lang="en-US" sz="1050" dirty="0"/>
              <a:t>/servlets/purl/1859696</a:t>
            </a:r>
          </a:p>
        </p:txBody>
      </p:sp>
    </p:spTree>
    <p:extLst>
      <p:ext uri="{BB962C8B-B14F-4D97-AF65-F5344CB8AC3E}">
        <p14:creationId xmlns:p14="http://schemas.microsoft.com/office/powerpoint/2010/main" val="23834199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704BDD-CE25-7FF3-CBE4-1AB12DF3F42C}"/>
              </a:ext>
            </a:extLst>
          </p:cNvPr>
          <p:cNvSpPr>
            <a:spLocks noGrp="1"/>
          </p:cNvSpPr>
          <p:nvPr>
            <p:ph type="title"/>
          </p:nvPr>
        </p:nvSpPr>
        <p:spPr/>
        <p:txBody>
          <a:bodyPr/>
          <a:lstStyle/>
          <a:p>
            <a:r>
              <a:rPr lang="en-US" dirty="0"/>
              <a:t>Issues using containers in HPC</a:t>
            </a:r>
            <a:br>
              <a:rPr lang="en-US" dirty="0"/>
            </a:br>
            <a:endParaRPr lang="en-US" dirty="0"/>
          </a:p>
        </p:txBody>
      </p:sp>
      <p:sp>
        <p:nvSpPr>
          <p:cNvPr id="3" name="Content Placeholder 2">
            <a:extLst>
              <a:ext uri="{FF2B5EF4-FFF2-40B4-BE49-F238E27FC236}">
                <a16:creationId xmlns:a16="http://schemas.microsoft.com/office/drawing/2014/main" id="{98230B3B-8AF2-36B0-97E5-AE2CB5FFE73E}"/>
              </a:ext>
            </a:extLst>
          </p:cNvPr>
          <p:cNvSpPr>
            <a:spLocks noGrp="1"/>
          </p:cNvSpPr>
          <p:nvPr>
            <p:ph idx="1"/>
          </p:nvPr>
        </p:nvSpPr>
        <p:spPr/>
        <p:txBody>
          <a:bodyPr/>
          <a:lstStyle/>
          <a:p>
            <a:r>
              <a:rPr lang="en-US" dirty="0"/>
              <a:t>MPI with HPC containers is a mess</a:t>
            </a:r>
          </a:p>
          <a:p>
            <a:pPr lvl="1"/>
            <a:r>
              <a:rPr lang="en-US" dirty="0"/>
              <a:t>Certain vendors don’t support MPI libraries via a container</a:t>
            </a:r>
          </a:p>
          <a:p>
            <a:pPr lvl="1"/>
            <a:r>
              <a:rPr lang="en-US" dirty="0"/>
              <a:t>Users have to match MPI build to host PMI configurations</a:t>
            </a:r>
          </a:p>
          <a:p>
            <a:pPr lvl="1"/>
            <a:r>
              <a:rPr lang="en-US" dirty="0"/>
              <a:t>There are solutions but at the expense of portability and </a:t>
            </a:r>
            <a:r>
              <a:rPr lang="en-US" dirty="0" err="1"/>
              <a:t>specfic</a:t>
            </a:r>
            <a:r>
              <a:rPr lang="en-US" dirty="0"/>
              <a:t> to implementation</a:t>
            </a:r>
          </a:p>
          <a:p>
            <a:r>
              <a:rPr lang="en-US" dirty="0"/>
              <a:t>Build environment does not match run environment</a:t>
            </a:r>
          </a:p>
          <a:p>
            <a:pPr lvl="1"/>
            <a:r>
              <a:rPr lang="en-US" dirty="0"/>
              <a:t>Supporting non-x86 machines (</a:t>
            </a:r>
            <a:r>
              <a:rPr lang="en-US" dirty="0" err="1"/>
              <a:t>eg</a:t>
            </a:r>
            <a:r>
              <a:rPr lang="en-US" dirty="0"/>
              <a:t>: Summit, Astra, ...) requires special build nodes</a:t>
            </a:r>
          </a:p>
          <a:p>
            <a:pPr lvl="1"/>
            <a:r>
              <a:rPr lang="en-US" dirty="0"/>
              <a:t>Even x86 is no guarantee of performance or portability</a:t>
            </a:r>
          </a:p>
          <a:p>
            <a:pPr lvl="1"/>
            <a:r>
              <a:rPr lang="en-US" dirty="0"/>
              <a:t>Many libraries make build-time assumptions which can be bad</a:t>
            </a:r>
          </a:p>
          <a:p>
            <a:r>
              <a:rPr lang="en-US" dirty="0"/>
              <a:t>Job life is a batch in HPC</a:t>
            </a:r>
          </a:p>
          <a:p>
            <a:pPr lvl="1"/>
            <a:r>
              <a:rPr lang="en-US" dirty="0"/>
              <a:t>Containers &amp; MPI libraries don’t default to playing well with schedulers</a:t>
            </a:r>
          </a:p>
          <a:p>
            <a:pPr lvl="1"/>
            <a:r>
              <a:rPr lang="en-US" dirty="0"/>
              <a:t>Module settings (ENVARS) can leach into containers</a:t>
            </a:r>
          </a:p>
        </p:txBody>
      </p:sp>
    </p:spTree>
    <p:extLst>
      <p:ext uri="{BB962C8B-B14F-4D97-AF65-F5344CB8AC3E}">
        <p14:creationId xmlns:p14="http://schemas.microsoft.com/office/powerpoint/2010/main" val="4044560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704BDD-CE25-7FF3-CBE4-1AB12DF3F42C}"/>
              </a:ext>
            </a:extLst>
          </p:cNvPr>
          <p:cNvSpPr>
            <a:spLocks noGrp="1"/>
          </p:cNvSpPr>
          <p:nvPr>
            <p:ph type="title"/>
          </p:nvPr>
        </p:nvSpPr>
        <p:spPr/>
        <p:txBody>
          <a:bodyPr/>
          <a:lstStyle/>
          <a:p>
            <a:r>
              <a:rPr lang="en-US" dirty="0"/>
              <a:t>Issues using containers in HPC (</a:t>
            </a:r>
            <a:r>
              <a:rPr lang="en-US" dirty="0" err="1"/>
              <a:t>cont</a:t>
            </a:r>
            <a:r>
              <a:rPr lang="en-US" dirty="0"/>
              <a:t>…)</a:t>
            </a:r>
            <a:br>
              <a:rPr lang="en-US" dirty="0"/>
            </a:br>
            <a:endParaRPr lang="en-US" dirty="0"/>
          </a:p>
        </p:txBody>
      </p:sp>
      <p:sp>
        <p:nvSpPr>
          <p:cNvPr id="3" name="Content Placeholder 2">
            <a:extLst>
              <a:ext uri="{FF2B5EF4-FFF2-40B4-BE49-F238E27FC236}">
                <a16:creationId xmlns:a16="http://schemas.microsoft.com/office/drawing/2014/main" id="{98230B3B-8AF2-36B0-97E5-AE2CB5FFE73E}"/>
              </a:ext>
            </a:extLst>
          </p:cNvPr>
          <p:cNvSpPr>
            <a:spLocks noGrp="1"/>
          </p:cNvSpPr>
          <p:nvPr>
            <p:ph idx="1"/>
          </p:nvPr>
        </p:nvSpPr>
        <p:spPr/>
        <p:txBody>
          <a:bodyPr/>
          <a:lstStyle/>
          <a:p>
            <a:r>
              <a:rPr lang="en-US" dirty="0"/>
              <a:t>Container usage is drastically different than anything found “in the cloud” </a:t>
            </a:r>
          </a:p>
          <a:p>
            <a:r>
              <a:rPr lang="en-US" dirty="0"/>
              <a:t>Most HPC Container runtimes support GPUs</a:t>
            </a:r>
          </a:p>
          <a:p>
            <a:pPr lvl="1"/>
            <a:r>
              <a:rPr lang="en-US" dirty="0">
                <a:latin typeface="Courier" pitchFamily="2" charset="0"/>
              </a:rPr>
              <a:t>singularity run --</a:t>
            </a:r>
            <a:r>
              <a:rPr lang="en-US" dirty="0" err="1">
                <a:latin typeface="Courier" pitchFamily="2" charset="0"/>
              </a:rPr>
              <a:t>nv</a:t>
            </a:r>
            <a:r>
              <a:rPr lang="en-US" dirty="0">
                <a:latin typeface="Courier" pitchFamily="2" charset="0"/>
              </a:rPr>
              <a:t> ...</a:t>
            </a:r>
          </a:p>
          <a:p>
            <a:pPr lvl="1"/>
            <a:r>
              <a:rPr lang="en-US" dirty="0">
                <a:latin typeface="Courier" pitchFamily="2" charset="0"/>
              </a:rPr>
              <a:t>shifter --module=cuda-10.1 ...</a:t>
            </a:r>
          </a:p>
          <a:p>
            <a:pPr lvl="1"/>
            <a:r>
              <a:rPr lang="en-US" dirty="0" err="1">
                <a:latin typeface="Courier" pitchFamily="2" charset="0"/>
              </a:rPr>
              <a:t>ch-fromhost</a:t>
            </a:r>
            <a:r>
              <a:rPr lang="en-US" dirty="0">
                <a:latin typeface="Courier" pitchFamily="2" charset="0"/>
              </a:rPr>
              <a:t> --</a:t>
            </a:r>
            <a:r>
              <a:rPr lang="en-US" dirty="0" err="1">
                <a:latin typeface="Courier" pitchFamily="2" charset="0"/>
              </a:rPr>
              <a:t>nvidia</a:t>
            </a:r>
            <a:r>
              <a:rPr lang="en-US" dirty="0">
                <a:latin typeface="Courier" pitchFamily="2" charset="0"/>
              </a:rPr>
              <a:t> ...</a:t>
            </a:r>
          </a:p>
          <a:p>
            <a:r>
              <a:rPr lang="en-US" dirty="0"/>
              <a:t>Variation between GPUs</a:t>
            </a:r>
          </a:p>
          <a:p>
            <a:pPr lvl="1"/>
            <a:r>
              <a:rPr lang="en-US" dirty="0">
                <a:latin typeface="Courier" pitchFamily="2" charset="0"/>
              </a:rPr>
              <a:t>singularity run --</a:t>
            </a:r>
            <a:r>
              <a:rPr lang="en-US" dirty="0" err="1">
                <a:latin typeface="Courier" pitchFamily="2" charset="0"/>
              </a:rPr>
              <a:t>nv</a:t>
            </a:r>
            <a:r>
              <a:rPr lang="en-US" dirty="0">
                <a:latin typeface="Courier" pitchFamily="2" charset="0"/>
              </a:rPr>
              <a:t> ...</a:t>
            </a:r>
          </a:p>
          <a:p>
            <a:pPr lvl="1"/>
            <a:r>
              <a:rPr lang="en-US" dirty="0">
                <a:latin typeface="Courier" pitchFamily="2" charset="0"/>
              </a:rPr>
              <a:t>singularity run --</a:t>
            </a:r>
            <a:r>
              <a:rPr lang="en-US" dirty="0" err="1">
                <a:latin typeface="Courier" pitchFamily="2" charset="0"/>
              </a:rPr>
              <a:t>rocm</a:t>
            </a:r>
            <a:r>
              <a:rPr lang="en-US" dirty="0">
                <a:latin typeface="Courier" pitchFamily="2" charset="0"/>
              </a:rPr>
              <a:t> ...</a:t>
            </a:r>
          </a:p>
          <a:p>
            <a:r>
              <a:rPr lang="en-US" dirty="0"/>
              <a:t>Relatively little integration to date with Intel GPUs</a:t>
            </a:r>
          </a:p>
          <a:p>
            <a:pPr lvl="1"/>
            <a:r>
              <a:rPr lang="en-US" dirty="0"/>
              <a:t>E4S image with </a:t>
            </a:r>
            <a:r>
              <a:rPr lang="en-US" dirty="0" err="1"/>
              <a:t>OneAPI</a:t>
            </a:r>
            <a:r>
              <a:rPr lang="en-US" dirty="0"/>
              <a:t> is planned for release next year</a:t>
            </a:r>
          </a:p>
          <a:p>
            <a:r>
              <a:rPr lang="en-US" dirty="0"/>
              <a:t>None of this looks like the Cloud</a:t>
            </a:r>
          </a:p>
        </p:txBody>
      </p:sp>
    </p:spTree>
    <p:extLst>
      <p:ext uri="{BB962C8B-B14F-4D97-AF65-F5344CB8AC3E}">
        <p14:creationId xmlns:p14="http://schemas.microsoft.com/office/powerpoint/2010/main" val="24193016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704BDD-CE25-7FF3-CBE4-1AB12DF3F42C}"/>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98230B3B-8AF2-36B0-97E5-AE2CB5FFE73E}"/>
              </a:ext>
            </a:extLst>
          </p:cNvPr>
          <p:cNvSpPr>
            <a:spLocks noGrp="1"/>
          </p:cNvSpPr>
          <p:nvPr>
            <p:ph idx="1"/>
          </p:nvPr>
        </p:nvSpPr>
        <p:spPr/>
        <p:txBody>
          <a:bodyPr/>
          <a:lstStyle/>
          <a:p>
            <a:r>
              <a:rPr lang="en-US" dirty="0"/>
              <a:t>Workflow systems provide a powerful tool to undertake scientific discovery</a:t>
            </a:r>
          </a:p>
          <a:p>
            <a:pPr lvl="1"/>
            <a:r>
              <a:rPr lang="en-US" dirty="0"/>
              <a:t>High-performance Simulation and Modeling; High performance AI; Scientific Data Lifecycle; Real-Time/Streaming; Hybrid</a:t>
            </a:r>
          </a:p>
          <a:p>
            <a:r>
              <a:rPr lang="en-US" dirty="0"/>
              <a:t>There are a large number of systems available</a:t>
            </a:r>
          </a:p>
          <a:p>
            <a:pPr lvl="1"/>
            <a:r>
              <a:rPr lang="en-US" dirty="0"/>
              <a:t>Choosing the right one depends on the needs of the application (computational, data, reproducibility) and what is available locally</a:t>
            </a:r>
          </a:p>
          <a:p>
            <a:r>
              <a:rPr lang="en-US" dirty="0"/>
              <a:t>Workflows help with reproducibility, there are resources that help with sharing workflow codes and data</a:t>
            </a:r>
          </a:p>
          <a:p>
            <a:r>
              <a:rPr lang="en-US" dirty="0"/>
              <a:t>HPC has many reproducibility issues</a:t>
            </a:r>
          </a:p>
          <a:p>
            <a:pPr lvl="1"/>
            <a:r>
              <a:rPr lang="en-US" dirty="0"/>
              <a:t>Containers help with portability, and most HPC systems support containers</a:t>
            </a:r>
          </a:p>
          <a:p>
            <a:pPr lvl="1"/>
            <a:r>
              <a:rPr lang="en-US" dirty="0"/>
              <a:t>HPC and containers are not currently a great fit</a:t>
            </a:r>
          </a:p>
          <a:p>
            <a:endParaRPr lang="en-US" dirty="0"/>
          </a:p>
          <a:p>
            <a:endParaRPr lang="en-US" dirty="0"/>
          </a:p>
        </p:txBody>
      </p:sp>
    </p:spTree>
    <p:extLst>
      <p:ext uri="{BB962C8B-B14F-4D97-AF65-F5344CB8AC3E}">
        <p14:creationId xmlns:p14="http://schemas.microsoft.com/office/powerpoint/2010/main" val="31088089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Other resources</a:t>
            </a:r>
          </a:p>
        </p:txBody>
      </p:sp>
      <p:sp>
        <p:nvSpPr>
          <p:cNvPr id="3" name="Text Placeholder 2">
            <a:extLst>
              <a:ext uri="{FF2B5EF4-FFF2-40B4-BE49-F238E27FC236}">
                <a16:creationId xmlns:a16="http://schemas.microsoft.com/office/drawing/2014/main" id="{C0F5BB2F-57F0-4068-A492-5EA22768D09D}"/>
              </a:ext>
            </a:extLst>
          </p:cNvPr>
          <p:cNvSpPr>
            <a:spLocks noGrp="1"/>
          </p:cNvSpPr>
          <p:nvPr>
            <p:ph type="body" idx="1"/>
          </p:nvPr>
        </p:nvSpPr>
        <p:spPr>
          <a:xfrm>
            <a:off x="447929" y="1325882"/>
            <a:ext cx="5588582" cy="439818"/>
          </a:xfrm>
        </p:spPr>
        <p:txBody>
          <a:bodyPr/>
          <a:lstStyle/>
          <a:p>
            <a:r>
              <a:rPr lang="en-US" dirty="0"/>
              <a:t>Workflow systems</a:t>
            </a:r>
          </a:p>
        </p:txBody>
      </p:sp>
      <p:sp>
        <p:nvSpPr>
          <p:cNvPr id="5" name="Content Placeholder 4"/>
          <p:cNvSpPr>
            <a:spLocks noGrp="1"/>
          </p:cNvSpPr>
          <p:nvPr>
            <p:ph sz="half" idx="2"/>
          </p:nvPr>
        </p:nvSpPr>
        <p:spPr>
          <a:xfrm>
            <a:off x="447929" y="1765700"/>
            <a:ext cx="5588582" cy="4680820"/>
          </a:xfrm>
        </p:spPr>
        <p:txBody>
          <a:bodyPr>
            <a:normAutofit lnSpcReduction="10000"/>
          </a:bodyPr>
          <a:lstStyle/>
          <a:p>
            <a:r>
              <a:rPr lang="en-US" sz="1400" dirty="0" err="1"/>
              <a:t>AiiDA</a:t>
            </a:r>
            <a:r>
              <a:rPr lang="en-US" sz="1400" dirty="0"/>
              <a:t>: https://</a:t>
            </a:r>
            <a:r>
              <a:rPr lang="en-US" sz="1400" dirty="0" err="1"/>
              <a:t>www.aiida.net</a:t>
            </a:r>
            <a:endParaRPr lang="en-US" sz="1400" dirty="0"/>
          </a:p>
          <a:p>
            <a:r>
              <a:rPr lang="en-US" sz="1400" dirty="0"/>
              <a:t>BEE: </a:t>
            </a:r>
            <a:r>
              <a:rPr lang="en-US" sz="1400" dirty="0">
                <a:hlinkClick r:id="rId3">
                  <a:extLst>
                    <a:ext uri="{A12FA001-AC4F-418D-AE19-62706E023703}">
                      <ahyp:hlinkClr xmlns:ahyp="http://schemas.microsoft.com/office/drawing/2018/hyperlinkcolor" val="tx"/>
                    </a:ext>
                  </a:extLst>
                </a:hlinkClick>
              </a:rPr>
              <a:t>https://github.com/lanl/BEE</a:t>
            </a:r>
            <a:endParaRPr lang="en-US" sz="1400" dirty="0"/>
          </a:p>
          <a:p>
            <a:r>
              <a:rPr lang="en-US" sz="1400" dirty="0"/>
              <a:t>COMPSs: https://</a:t>
            </a:r>
            <a:r>
              <a:rPr lang="en-US" sz="1400" dirty="0" err="1"/>
              <a:t>compss.bsc.es</a:t>
            </a:r>
            <a:endParaRPr lang="en-US" sz="1400" dirty="0"/>
          </a:p>
          <a:p>
            <a:r>
              <a:rPr lang="en-US" sz="1400" dirty="0"/>
              <a:t>Covalent: https://</a:t>
            </a:r>
            <a:r>
              <a:rPr lang="en-US" sz="1400" dirty="0" err="1"/>
              <a:t>www.covalent.xyz</a:t>
            </a:r>
            <a:endParaRPr lang="en-US" sz="1400" dirty="0"/>
          </a:p>
          <a:p>
            <a:r>
              <a:rPr lang="en-US" sz="1400" dirty="0"/>
              <a:t>Cromwell: http://</a:t>
            </a:r>
            <a:r>
              <a:rPr lang="en-US" sz="1400" dirty="0" err="1"/>
              <a:t>cromwell.readthedocs.io</a:t>
            </a:r>
            <a:endParaRPr lang="en-US" sz="1400" dirty="0"/>
          </a:p>
          <a:p>
            <a:r>
              <a:rPr lang="en-US" sz="1400" dirty="0" err="1"/>
              <a:t>FireWorks</a:t>
            </a:r>
            <a:r>
              <a:rPr lang="en-US" sz="1400" dirty="0"/>
              <a:t>: https://</a:t>
            </a:r>
            <a:r>
              <a:rPr lang="en-US" sz="1400" dirty="0" err="1"/>
              <a:t>materialsproject.github.io</a:t>
            </a:r>
            <a:r>
              <a:rPr lang="en-US" sz="1400" dirty="0"/>
              <a:t>/fireworks</a:t>
            </a:r>
          </a:p>
          <a:p>
            <a:r>
              <a:rPr lang="en-US" sz="1400" dirty="0"/>
              <a:t>Galaxy: https://</a:t>
            </a:r>
            <a:r>
              <a:rPr lang="en-US" sz="1400" dirty="0" err="1"/>
              <a:t>galaxyproject.org</a:t>
            </a:r>
            <a:endParaRPr lang="en-US" sz="1400" dirty="0"/>
          </a:p>
          <a:p>
            <a:r>
              <a:rPr lang="en-US" sz="1400" dirty="0" err="1"/>
              <a:t>Maesto</a:t>
            </a:r>
            <a:r>
              <a:rPr lang="en-US" sz="1400" dirty="0"/>
              <a:t>: </a:t>
            </a:r>
            <a:r>
              <a:rPr lang="en-US" sz="1400" dirty="0">
                <a:hlinkClick r:id="rId4"/>
              </a:rPr>
              <a:t>https://maestrowf.readthedocs.io</a:t>
            </a:r>
            <a:endParaRPr lang="en-US" sz="1400" dirty="0"/>
          </a:p>
          <a:p>
            <a:r>
              <a:rPr lang="en-US" sz="1400" dirty="0" err="1"/>
              <a:t>Nextflow</a:t>
            </a:r>
            <a:r>
              <a:rPr lang="en-US" sz="1400" dirty="0"/>
              <a:t>: https://</a:t>
            </a:r>
            <a:r>
              <a:rPr lang="en-US" sz="1400" dirty="0" err="1"/>
              <a:t>www.nextflow.io</a:t>
            </a:r>
            <a:endParaRPr lang="en-US" sz="1400" dirty="0"/>
          </a:p>
          <a:p>
            <a:r>
              <a:rPr lang="en-US" sz="1400" dirty="0"/>
              <a:t>Pegasus: https://</a:t>
            </a:r>
            <a:r>
              <a:rPr lang="en-US" sz="1400" dirty="0" err="1"/>
              <a:t>pegasus.isi.edu</a:t>
            </a:r>
            <a:endParaRPr lang="en-US" sz="1400" dirty="0"/>
          </a:p>
          <a:p>
            <a:r>
              <a:rPr lang="en-US" sz="1400" dirty="0" err="1"/>
              <a:t>Snakemake</a:t>
            </a:r>
            <a:r>
              <a:rPr lang="en-US" sz="1400" dirty="0"/>
              <a:t>: https://</a:t>
            </a:r>
            <a:r>
              <a:rPr lang="en-US" sz="1400" dirty="0" err="1"/>
              <a:t>snakemake.github.io</a:t>
            </a:r>
            <a:endParaRPr lang="en-US" sz="1400" dirty="0"/>
          </a:p>
          <a:p>
            <a:r>
              <a:rPr lang="en-US" sz="1400" dirty="0"/>
              <a:t>Swift: http://swift-</a:t>
            </a:r>
            <a:r>
              <a:rPr lang="en-US" sz="1400" dirty="0" err="1"/>
              <a:t>lang.org</a:t>
            </a:r>
            <a:r>
              <a:rPr lang="en-US" sz="1400" dirty="0"/>
              <a:t>/Swift-T</a:t>
            </a:r>
          </a:p>
          <a:p>
            <a:r>
              <a:rPr lang="en-US" sz="1400" dirty="0" err="1"/>
              <a:t>Taskvine</a:t>
            </a:r>
            <a:r>
              <a:rPr lang="en-US" sz="1400" dirty="0"/>
              <a:t>: https://</a:t>
            </a:r>
            <a:r>
              <a:rPr lang="en-US" sz="1400" dirty="0" err="1"/>
              <a:t>ccl.cse.nd.edu</a:t>
            </a:r>
            <a:r>
              <a:rPr lang="en-US" sz="1400" dirty="0"/>
              <a:t>/software/</a:t>
            </a:r>
            <a:r>
              <a:rPr lang="en-US" sz="1400" dirty="0" err="1"/>
              <a:t>taskvine</a:t>
            </a:r>
            <a:endParaRPr lang="en-US" sz="1400" dirty="0"/>
          </a:p>
        </p:txBody>
      </p:sp>
      <p:sp>
        <p:nvSpPr>
          <p:cNvPr id="4" name="Text Placeholder 3">
            <a:extLst>
              <a:ext uri="{FF2B5EF4-FFF2-40B4-BE49-F238E27FC236}">
                <a16:creationId xmlns:a16="http://schemas.microsoft.com/office/drawing/2014/main" id="{AE575107-4F7D-71AD-7696-3AC2607786E1}"/>
              </a:ext>
            </a:extLst>
          </p:cNvPr>
          <p:cNvSpPr>
            <a:spLocks noGrp="1"/>
          </p:cNvSpPr>
          <p:nvPr>
            <p:ph type="body" sz="quarter" idx="3"/>
          </p:nvPr>
        </p:nvSpPr>
        <p:spPr>
          <a:xfrm>
            <a:off x="6209643" y="1325880"/>
            <a:ext cx="5531934" cy="439819"/>
          </a:xfrm>
        </p:spPr>
        <p:txBody>
          <a:bodyPr/>
          <a:lstStyle/>
          <a:p>
            <a:r>
              <a:rPr lang="en-US" dirty="0"/>
              <a:t>Containers</a:t>
            </a:r>
          </a:p>
        </p:txBody>
      </p:sp>
      <p:sp>
        <p:nvSpPr>
          <p:cNvPr id="6" name="Content Placeholder 5">
            <a:extLst>
              <a:ext uri="{FF2B5EF4-FFF2-40B4-BE49-F238E27FC236}">
                <a16:creationId xmlns:a16="http://schemas.microsoft.com/office/drawing/2014/main" id="{479AB012-5311-2152-A440-A6615657E93C}"/>
              </a:ext>
            </a:extLst>
          </p:cNvPr>
          <p:cNvSpPr>
            <a:spLocks noGrp="1"/>
          </p:cNvSpPr>
          <p:nvPr>
            <p:ph sz="quarter" idx="4"/>
          </p:nvPr>
        </p:nvSpPr>
        <p:spPr>
          <a:xfrm>
            <a:off x="6209643" y="1765700"/>
            <a:ext cx="5531934" cy="3373229"/>
          </a:xfrm>
        </p:spPr>
        <p:txBody>
          <a:bodyPr/>
          <a:lstStyle/>
          <a:p>
            <a:r>
              <a:rPr lang="en-US" sz="1800" dirty="0" err="1"/>
              <a:t>Apptainer</a:t>
            </a:r>
            <a:r>
              <a:rPr lang="en-US" sz="1800" dirty="0"/>
              <a:t> (singularity) </a:t>
            </a:r>
            <a:r>
              <a:rPr lang="en-US" sz="1800" dirty="0">
                <a:hlinkClick r:id="rId5"/>
              </a:rPr>
              <a:t>https://apptainer.org</a:t>
            </a:r>
            <a:endParaRPr lang="en-US" sz="1800" dirty="0"/>
          </a:p>
          <a:p>
            <a:r>
              <a:rPr lang="en-US" sz="1800" dirty="0" err="1"/>
              <a:t>Charliecloud</a:t>
            </a:r>
            <a:r>
              <a:rPr lang="en-US" sz="1800" dirty="0"/>
              <a:t>: </a:t>
            </a:r>
            <a:r>
              <a:rPr lang="en-US" sz="1800" dirty="0">
                <a:hlinkClick r:id="rId6"/>
              </a:rPr>
              <a:t>https://hpc.github.io/charliecloud</a:t>
            </a:r>
            <a:endParaRPr lang="en-US" sz="1800" dirty="0"/>
          </a:p>
          <a:p>
            <a:r>
              <a:rPr lang="en-US" sz="1800" dirty="0"/>
              <a:t>Docker: https://</a:t>
            </a:r>
            <a:r>
              <a:rPr lang="en-US" sz="1800" dirty="0" err="1"/>
              <a:t>docker.com</a:t>
            </a:r>
            <a:endParaRPr lang="en-US" sz="1800" dirty="0"/>
          </a:p>
          <a:p>
            <a:r>
              <a:rPr lang="en-US" sz="1800" dirty="0" err="1"/>
              <a:t>Podman</a:t>
            </a:r>
            <a:r>
              <a:rPr lang="en-US" sz="1800" dirty="0"/>
              <a:t>: </a:t>
            </a:r>
            <a:r>
              <a:rPr lang="en-US" sz="1800" dirty="0">
                <a:hlinkClick r:id="rId7"/>
              </a:rPr>
              <a:t>https://podman.io</a:t>
            </a:r>
            <a:endParaRPr lang="en-US" sz="1800" dirty="0"/>
          </a:p>
          <a:p>
            <a:r>
              <a:rPr lang="en-US" sz="1800" dirty="0"/>
              <a:t>Sarus: </a:t>
            </a:r>
            <a:r>
              <a:rPr lang="en-US" sz="1800" dirty="0">
                <a:hlinkClick r:id="rId8"/>
              </a:rPr>
              <a:t>https://sarus.readthedocs.io/en/stable</a:t>
            </a:r>
            <a:endParaRPr lang="en-US" sz="1800" dirty="0"/>
          </a:p>
          <a:p>
            <a:r>
              <a:rPr lang="en-US" sz="1800" dirty="0"/>
              <a:t>Shifter: </a:t>
            </a:r>
            <a:r>
              <a:rPr lang="en-US" sz="1800" dirty="0">
                <a:hlinkClick r:id="rId9"/>
              </a:rPr>
              <a:t>https://shifter.readthedocs.io/en/latest</a:t>
            </a:r>
            <a:endParaRPr lang="en-US" sz="1800" dirty="0"/>
          </a:p>
        </p:txBody>
      </p:sp>
    </p:spTree>
    <p:extLst>
      <p:ext uri="{BB962C8B-B14F-4D97-AF65-F5344CB8AC3E}">
        <p14:creationId xmlns:p14="http://schemas.microsoft.com/office/powerpoint/2010/main" val="19321768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80AF0FD6-CBDA-3E8C-BE09-175550CCCBAA}"/>
              </a:ext>
            </a:extLst>
          </p:cNvPr>
          <p:cNvSpPr>
            <a:spLocks noGrp="1"/>
          </p:cNvSpPr>
          <p:nvPr>
            <p:ph type="body" idx="1"/>
          </p:nvPr>
        </p:nvSpPr>
        <p:spPr>
          <a:xfrm>
            <a:off x="547302" y="1313182"/>
            <a:ext cx="5531934" cy="439818"/>
          </a:xfrm>
        </p:spPr>
        <p:txBody>
          <a:bodyPr/>
          <a:lstStyle/>
          <a:p>
            <a:r>
              <a:rPr lang="en-US" dirty="0"/>
              <a:t>Workflow repositories</a:t>
            </a:r>
          </a:p>
        </p:txBody>
      </p:sp>
      <p:sp>
        <p:nvSpPr>
          <p:cNvPr id="3" name="Content Placeholder 2">
            <a:extLst>
              <a:ext uri="{FF2B5EF4-FFF2-40B4-BE49-F238E27FC236}">
                <a16:creationId xmlns:a16="http://schemas.microsoft.com/office/drawing/2014/main" id="{209A8AD8-45AF-F0D1-7488-04CC9A7B0F1A}"/>
              </a:ext>
            </a:extLst>
          </p:cNvPr>
          <p:cNvSpPr>
            <a:spLocks noGrp="1"/>
          </p:cNvSpPr>
          <p:nvPr>
            <p:ph sz="half" idx="2"/>
          </p:nvPr>
        </p:nvSpPr>
        <p:spPr>
          <a:xfrm>
            <a:off x="547302" y="1753000"/>
            <a:ext cx="5531934" cy="3373229"/>
          </a:xfrm>
        </p:spPr>
        <p:txBody>
          <a:bodyPr/>
          <a:lstStyle/>
          <a:p>
            <a:r>
              <a:rPr lang="en-US" sz="1800" dirty="0"/>
              <a:t>@</a:t>
            </a:r>
            <a:r>
              <a:rPr lang="en-US" sz="1800" dirty="0" err="1"/>
              <a:t>nf</a:t>
            </a:r>
            <a:r>
              <a:rPr lang="en-US" sz="1800" dirty="0"/>
              <a:t>-core (</a:t>
            </a:r>
            <a:r>
              <a:rPr lang="en-US" sz="1800" dirty="0" err="1"/>
              <a:t>Nextflow</a:t>
            </a:r>
            <a:r>
              <a:rPr lang="en-US" sz="1800" dirty="0"/>
              <a:t>)</a:t>
            </a:r>
          </a:p>
          <a:p>
            <a:pPr lvl="1"/>
            <a:r>
              <a:rPr lang="en-US" sz="1600" dirty="0"/>
              <a:t>https://</a:t>
            </a:r>
            <a:r>
              <a:rPr lang="en-US" sz="1600" dirty="0" err="1"/>
              <a:t>nf-co.re</a:t>
            </a:r>
            <a:endParaRPr lang="en-US" sz="1600" dirty="0"/>
          </a:p>
          <a:p>
            <a:r>
              <a:rPr lang="en-US" sz="1800" dirty="0" err="1"/>
              <a:t>Snakemake</a:t>
            </a:r>
            <a:r>
              <a:rPr lang="en-US" sz="1800" dirty="0"/>
              <a:t> workflow catalog</a:t>
            </a:r>
          </a:p>
          <a:p>
            <a:pPr lvl="1"/>
            <a:r>
              <a:rPr lang="en-US" sz="1600" dirty="0"/>
              <a:t> https://</a:t>
            </a:r>
            <a:r>
              <a:rPr lang="en-US" sz="1600" dirty="0" err="1"/>
              <a:t>snakemake.github.io</a:t>
            </a:r>
            <a:r>
              <a:rPr lang="en-US" sz="1600" dirty="0"/>
              <a:t>/</a:t>
            </a:r>
            <a:r>
              <a:rPr lang="en-US" sz="1600" dirty="0" err="1"/>
              <a:t>snakemake</a:t>
            </a:r>
            <a:r>
              <a:rPr lang="en-US" sz="1600" dirty="0"/>
              <a:t>-workflow-catalog </a:t>
            </a:r>
          </a:p>
        </p:txBody>
      </p:sp>
      <p:sp>
        <p:nvSpPr>
          <p:cNvPr id="7" name="Text Placeholder 6">
            <a:extLst>
              <a:ext uri="{FF2B5EF4-FFF2-40B4-BE49-F238E27FC236}">
                <a16:creationId xmlns:a16="http://schemas.microsoft.com/office/drawing/2014/main" id="{5F004DF5-DB37-F731-A4BF-3C41482CA35A}"/>
              </a:ext>
            </a:extLst>
          </p:cNvPr>
          <p:cNvSpPr>
            <a:spLocks noGrp="1"/>
          </p:cNvSpPr>
          <p:nvPr>
            <p:ph type="body" sz="quarter" idx="3"/>
          </p:nvPr>
        </p:nvSpPr>
        <p:spPr>
          <a:xfrm>
            <a:off x="6252368" y="1313182"/>
            <a:ext cx="5531934" cy="439818"/>
          </a:xfrm>
        </p:spPr>
        <p:txBody>
          <a:bodyPr/>
          <a:lstStyle/>
          <a:p>
            <a:r>
              <a:rPr lang="en-US" dirty="0"/>
              <a:t>Workflow registries</a:t>
            </a:r>
          </a:p>
        </p:txBody>
      </p:sp>
      <p:sp>
        <p:nvSpPr>
          <p:cNvPr id="8" name="Content Placeholder 7">
            <a:extLst>
              <a:ext uri="{FF2B5EF4-FFF2-40B4-BE49-F238E27FC236}">
                <a16:creationId xmlns:a16="http://schemas.microsoft.com/office/drawing/2014/main" id="{8DA2FF17-136F-FCB6-B5F0-117C16732797}"/>
              </a:ext>
            </a:extLst>
          </p:cNvPr>
          <p:cNvSpPr>
            <a:spLocks noGrp="1"/>
          </p:cNvSpPr>
          <p:nvPr>
            <p:ph sz="quarter" idx="4"/>
          </p:nvPr>
        </p:nvSpPr>
        <p:spPr>
          <a:xfrm>
            <a:off x="6252368" y="1753000"/>
            <a:ext cx="5531934" cy="3373229"/>
          </a:xfrm>
        </p:spPr>
        <p:txBody>
          <a:bodyPr/>
          <a:lstStyle/>
          <a:p>
            <a:r>
              <a:rPr lang="en-US" sz="1800" dirty="0" err="1"/>
              <a:t>WorkflowHub</a:t>
            </a:r>
            <a:endParaRPr lang="en-US" sz="1800" dirty="0"/>
          </a:p>
          <a:p>
            <a:pPr lvl="1"/>
            <a:r>
              <a:rPr lang="en-US" sz="1600" dirty="0"/>
              <a:t>https://</a:t>
            </a:r>
            <a:r>
              <a:rPr lang="en-US" sz="1600" dirty="0" err="1"/>
              <a:t>workflowhub.eu</a:t>
            </a:r>
            <a:endParaRPr lang="en-US" sz="1600" dirty="0"/>
          </a:p>
          <a:p>
            <a:r>
              <a:rPr lang="en-US" sz="1800" dirty="0" err="1"/>
              <a:t>Dockstore</a:t>
            </a:r>
            <a:endParaRPr lang="en-US" sz="1800" dirty="0"/>
          </a:p>
          <a:p>
            <a:pPr lvl="1"/>
            <a:r>
              <a:rPr lang="en-US" sz="1600" dirty="0"/>
              <a:t>https://</a:t>
            </a:r>
            <a:r>
              <a:rPr lang="en-US" sz="1600" dirty="0" err="1"/>
              <a:t>dockstore.org</a:t>
            </a:r>
            <a:endParaRPr lang="en-US" sz="1600" dirty="0"/>
          </a:p>
        </p:txBody>
      </p:sp>
      <p:sp>
        <p:nvSpPr>
          <p:cNvPr id="9" name="Text Placeholder 6">
            <a:extLst>
              <a:ext uri="{FF2B5EF4-FFF2-40B4-BE49-F238E27FC236}">
                <a16:creationId xmlns:a16="http://schemas.microsoft.com/office/drawing/2014/main" id="{8A04571E-2D8B-BCF4-FAFA-02BE1F699320}"/>
              </a:ext>
            </a:extLst>
          </p:cNvPr>
          <p:cNvSpPr txBox="1">
            <a:spLocks/>
          </p:cNvSpPr>
          <p:nvPr/>
        </p:nvSpPr>
        <p:spPr bwMode="auto">
          <a:xfrm>
            <a:off x="547302" y="3420180"/>
            <a:ext cx="5531934" cy="439818"/>
          </a:xfrm>
          <a:prstGeom prst="rect">
            <a:avLst/>
          </a:prstGeom>
          <a:solidFill>
            <a:schemeClr val="accent1">
              <a:lumMod val="40000"/>
              <a:lumOff val="60000"/>
            </a:schemeClr>
          </a:solidFill>
          <a:ln w="19050">
            <a:solidFill>
              <a:schemeClr val="tx2">
                <a:lumMod val="60000"/>
                <a:lumOff val="40000"/>
              </a:schemeClr>
            </a:solidFill>
            <a:miter lim="800000"/>
            <a:headEnd/>
            <a:tailEnd/>
          </a:ln>
        </p:spPr>
        <p:txBody>
          <a:bodyPr vert="horz" wrap="square" lIns="91440" tIns="45720" rIns="91440" bIns="45720" numCol="1" anchor="b" anchorCtr="0" compatLnSpc="1">
            <a:prstTxWarp prst="textNoShape">
              <a:avLst/>
            </a:prstTxWarp>
            <a:noAutofit/>
          </a:bodyPr>
          <a:lstStyle>
            <a:lvl1pPr marL="0" indent="0" algn="l" rtl="0" eaLnBrk="1" fontAlgn="base" hangingPunct="1">
              <a:lnSpc>
                <a:spcPct val="90000"/>
              </a:lnSpc>
              <a:spcBef>
                <a:spcPts val="1400"/>
              </a:spcBef>
              <a:spcAft>
                <a:spcPct val="0"/>
              </a:spcAft>
              <a:buClr>
                <a:schemeClr val="tx1"/>
              </a:buClr>
              <a:buFont typeface="Arial" charset="0"/>
              <a:buNone/>
              <a:defRPr sz="2000" b="1" kern="1200">
                <a:solidFill>
                  <a:schemeClr val="tx2"/>
                </a:solidFill>
                <a:latin typeface="+mn-lt"/>
                <a:ea typeface="+mn-ea"/>
                <a:cs typeface="+mn-cs"/>
              </a:defRPr>
            </a:lvl1pPr>
            <a:lvl2pPr marL="457200" indent="0" algn="l" rtl="0" eaLnBrk="1" fontAlgn="base" hangingPunct="1">
              <a:lnSpc>
                <a:spcPct val="90000"/>
              </a:lnSpc>
              <a:spcBef>
                <a:spcPts val="800"/>
              </a:spcBef>
              <a:spcAft>
                <a:spcPct val="0"/>
              </a:spcAft>
              <a:buClr>
                <a:schemeClr val="tx1"/>
              </a:buClr>
              <a:buFont typeface="Arial" charset="0"/>
              <a:buNone/>
              <a:defRPr sz="2000" b="1" kern="1200">
                <a:solidFill>
                  <a:schemeClr val="tx1"/>
                </a:solidFill>
                <a:latin typeface="+mn-lt"/>
                <a:ea typeface="+mn-ea"/>
                <a:cs typeface="+mn-cs"/>
              </a:defRPr>
            </a:lvl2pPr>
            <a:lvl3pPr marL="914400" indent="0" algn="l" rtl="0" eaLnBrk="1" fontAlgn="base" hangingPunct="1">
              <a:lnSpc>
                <a:spcPct val="90000"/>
              </a:lnSpc>
              <a:spcBef>
                <a:spcPts val="800"/>
              </a:spcBef>
              <a:spcAft>
                <a:spcPct val="0"/>
              </a:spcAft>
              <a:buClr>
                <a:schemeClr val="tx1"/>
              </a:buClr>
              <a:buFont typeface="Arial" charset="0"/>
              <a:buNone/>
              <a:defRPr sz="1800" b="1" kern="1200">
                <a:solidFill>
                  <a:schemeClr val="tx1"/>
                </a:solidFill>
                <a:latin typeface="+mn-lt"/>
                <a:ea typeface="+mn-ea"/>
                <a:cs typeface="+mn-cs"/>
              </a:defRPr>
            </a:lvl3pPr>
            <a:lvl4pPr marL="1371600" indent="0" algn="l" rtl="0" eaLnBrk="1" fontAlgn="base" hangingPunct="1">
              <a:lnSpc>
                <a:spcPct val="90000"/>
              </a:lnSpc>
              <a:spcBef>
                <a:spcPts val="800"/>
              </a:spcBef>
              <a:spcAft>
                <a:spcPct val="0"/>
              </a:spcAft>
              <a:buClr>
                <a:schemeClr val="tx1"/>
              </a:buClr>
              <a:buFont typeface="Arial" charset="0"/>
              <a:buNone/>
              <a:defRPr sz="1600" b="1" kern="1200">
                <a:solidFill>
                  <a:schemeClr val="tx1"/>
                </a:solidFill>
                <a:latin typeface="+mn-lt"/>
                <a:ea typeface="+mn-ea"/>
                <a:cs typeface="+mn-cs"/>
              </a:defRPr>
            </a:lvl4pPr>
            <a:lvl5pPr marL="1828800" indent="0" algn="l" rtl="0" eaLnBrk="1" fontAlgn="base" hangingPunct="1">
              <a:lnSpc>
                <a:spcPct val="90000"/>
              </a:lnSpc>
              <a:spcBef>
                <a:spcPts val="600"/>
              </a:spcBef>
              <a:spcAft>
                <a:spcPct val="0"/>
              </a:spcAft>
              <a:buClr>
                <a:schemeClr val="tx1"/>
              </a:buClr>
              <a:buFont typeface="Arial" charset="0"/>
              <a:buNone/>
              <a:defRPr sz="1600" b="1" kern="1200">
                <a:solidFill>
                  <a:schemeClr val="tx1"/>
                </a:solidFill>
                <a:latin typeface="+mn-lt"/>
                <a:ea typeface="+mn-ea"/>
                <a:cs typeface="+mn-cs"/>
              </a:defRPr>
            </a:lvl5pPr>
            <a:lvl6pPr marL="22860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6pPr>
            <a:lvl7pPr marL="27432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7pPr>
            <a:lvl8pPr marL="32004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8pPr>
            <a:lvl9pPr marL="36576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9pPr>
          </a:lstStyle>
          <a:p>
            <a:r>
              <a:rPr lang="en-US" dirty="0"/>
              <a:t>Metadata frameworks</a:t>
            </a:r>
          </a:p>
        </p:txBody>
      </p:sp>
      <p:sp>
        <p:nvSpPr>
          <p:cNvPr id="10" name="Content Placeholder 7">
            <a:extLst>
              <a:ext uri="{FF2B5EF4-FFF2-40B4-BE49-F238E27FC236}">
                <a16:creationId xmlns:a16="http://schemas.microsoft.com/office/drawing/2014/main" id="{9437BDBF-C23D-CC5E-1084-2407A304C067}"/>
              </a:ext>
            </a:extLst>
          </p:cNvPr>
          <p:cNvSpPr txBox="1">
            <a:spLocks/>
          </p:cNvSpPr>
          <p:nvPr/>
        </p:nvSpPr>
        <p:spPr bwMode="auto">
          <a:xfrm>
            <a:off x="547302" y="3859999"/>
            <a:ext cx="5531934" cy="1706048"/>
          </a:xfrm>
          <a:prstGeom prst="rect">
            <a:avLst/>
          </a:prstGeo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marL="230188" indent="-230188" algn="l" rtl="0" eaLnBrk="1" fontAlgn="base" hangingPunct="1">
              <a:lnSpc>
                <a:spcPct val="90000"/>
              </a:lnSpc>
              <a:spcBef>
                <a:spcPts val="1400"/>
              </a:spcBef>
              <a:spcAft>
                <a:spcPct val="0"/>
              </a:spcAft>
              <a:buClr>
                <a:schemeClr val="tx1"/>
              </a:buClr>
              <a:buFont typeface="Arial" charset="0"/>
              <a:buChar char="•"/>
              <a:defRPr sz="20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4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lang="en-US" sz="1600" kern="1200" dirty="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9pPr>
          </a:lstStyle>
          <a:p>
            <a:r>
              <a:rPr lang="en-US" sz="1800" dirty="0"/>
              <a:t>Common workflow language</a:t>
            </a:r>
          </a:p>
          <a:p>
            <a:pPr lvl="1"/>
            <a:r>
              <a:rPr lang="en-US" sz="1600" dirty="0"/>
              <a:t>https://</a:t>
            </a:r>
            <a:r>
              <a:rPr lang="en-US" sz="1600" dirty="0" err="1"/>
              <a:t>workflowhub.eu</a:t>
            </a:r>
            <a:endParaRPr lang="en-US" sz="1600" dirty="0"/>
          </a:p>
          <a:p>
            <a:r>
              <a:rPr lang="en-US" sz="1800" dirty="0"/>
              <a:t>Workflow RO-Crate</a:t>
            </a:r>
          </a:p>
          <a:p>
            <a:pPr lvl="1"/>
            <a:r>
              <a:rPr lang="en-US" sz="1600" dirty="0"/>
              <a:t>https://w3id.org/</a:t>
            </a:r>
            <a:r>
              <a:rPr lang="en-US" sz="1600" dirty="0" err="1"/>
              <a:t>workflowhub</a:t>
            </a:r>
            <a:r>
              <a:rPr lang="en-US" sz="1600" dirty="0"/>
              <a:t>/workflow-</a:t>
            </a:r>
            <a:r>
              <a:rPr lang="en-US" sz="1600" dirty="0" err="1"/>
              <a:t>ro</a:t>
            </a:r>
            <a:r>
              <a:rPr lang="en-US" sz="1600" dirty="0"/>
              <a:t>-crate/1.0</a:t>
            </a:r>
          </a:p>
          <a:p>
            <a:r>
              <a:rPr lang="en-US" sz="1800" dirty="0" err="1"/>
              <a:t>Bioschemas</a:t>
            </a:r>
            <a:r>
              <a:rPr lang="en-US" sz="1800" dirty="0"/>
              <a:t> Profiles</a:t>
            </a:r>
          </a:p>
          <a:p>
            <a:pPr lvl="1"/>
            <a:r>
              <a:rPr lang="en-US" sz="1600" dirty="0"/>
              <a:t>https://</a:t>
            </a:r>
            <a:r>
              <a:rPr lang="en-US" sz="1600" dirty="0" err="1"/>
              <a:t>bioschemas.org</a:t>
            </a:r>
            <a:r>
              <a:rPr lang="en-US" sz="1600" dirty="0"/>
              <a:t>/profiles</a:t>
            </a:r>
          </a:p>
          <a:p>
            <a:pPr lvl="1"/>
            <a:endParaRPr lang="en-US" sz="1600" dirty="0"/>
          </a:p>
        </p:txBody>
      </p:sp>
      <p:sp>
        <p:nvSpPr>
          <p:cNvPr id="13" name="Text Placeholder 6">
            <a:extLst>
              <a:ext uri="{FF2B5EF4-FFF2-40B4-BE49-F238E27FC236}">
                <a16:creationId xmlns:a16="http://schemas.microsoft.com/office/drawing/2014/main" id="{AAEC0AF4-C7C0-1697-95CA-1B3E5B451F42}"/>
              </a:ext>
            </a:extLst>
          </p:cNvPr>
          <p:cNvSpPr txBox="1">
            <a:spLocks/>
          </p:cNvSpPr>
          <p:nvPr/>
        </p:nvSpPr>
        <p:spPr bwMode="auto">
          <a:xfrm>
            <a:off x="6252368" y="3420180"/>
            <a:ext cx="5531934" cy="439818"/>
          </a:xfrm>
          <a:prstGeom prst="rect">
            <a:avLst/>
          </a:prstGeom>
          <a:solidFill>
            <a:schemeClr val="accent1">
              <a:lumMod val="40000"/>
              <a:lumOff val="60000"/>
            </a:schemeClr>
          </a:solidFill>
          <a:ln w="19050">
            <a:solidFill>
              <a:schemeClr val="tx2">
                <a:lumMod val="60000"/>
                <a:lumOff val="40000"/>
              </a:schemeClr>
            </a:solidFill>
            <a:miter lim="800000"/>
            <a:headEnd/>
            <a:tailEnd/>
          </a:ln>
        </p:spPr>
        <p:txBody>
          <a:bodyPr vert="horz" wrap="square" lIns="91440" tIns="45720" rIns="91440" bIns="45720" numCol="1" anchor="b" anchorCtr="0" compatLnSpc="1">
            <a:prstTxWarp prst="textNoShape">
              <a:avLst/>
            </a:prstTxWarp>
            <a:noAutofit/>
          </a:bodyPr>
          <a:lstStyle>
            <a:lvl1pPr marL="0" indent="0" algn="l" rtl="0" eaLnBrk="1" fontAlgn="base" hangingPunct="1">
              <a:lnSpc>
                <a:spcPct val="90000"/>
              </a:lnSpc>
              <a:spcBef>
                <a:spcPts val="1400"/>
              </a:spcBef>
              <a:spcAft>
                <a:spcPct val="0"/>
              </a:spcAft>
              <a:buClr>
                <a:schemeClr val="tx1"/>
              </a:buClr>
              <a:buFont typeface="Arial" charset="0"/>
              <a:buNone/>
              <a:defRPr sz="2000" b="1" kern="1200">
                <a:solidFill>
                  <a:schemeClr val="tx2"/>
                </a:solidFill>
                <a:latin typeface="+mn-lt"/>
                <a:ea typeface="+mn-ea"/>
                <a:cs typeface="+mn-cs"/>
              </a:defRPr>
            </a:lvl1pPr>
            <a:lvl2pPr marL="457200" indent="0" algn="l" rtl="0" eaLnBrk="1" fontAlgn="base" hangingPunct="1">
              <a:lnSpc>
                <a:spcPct val="90000"/>
              </a:lnSpc>
              <a:spcBef>
                <a:spcPts val="800"/>
              </a:spcBef>
              <a:spcAft>
                <a:spcPct val="0"/>
              </a:spcAft>
              <a:buClr>
                <a:schemeClr val="tx1"/>
              </a:buClr>
              <a:buFont typeface="Arial" charset="0"/>
              <a:buNone/>
              <a:defRPr sz="2000" b="1" kern="1200">
                <a:solidFill>
                  <a:schemeClr val="tx1"/>
                </a:solidFill>
                <a:latin typeface="+mn-lt"/>
                <a:ea typeface="+mn-ea"/>
                <a:cs typeface="+mn-cs"/>
              </a:defRPr>
            </a:lvl2pPr>
            <a:lvl3pPr marL="914400" indent="0" algn="l" rtl="0" eaLnBrk="1" fontAlgn="base" hangingPunct="1">
              <a:lnSpc>
                <a:spcPct val="90000"/>
              </a:lnSpc>
              <a:spcBef>
                <a:spcPts val="800"/>
              </a:spcBef>
              <a:spcAft>
                <a:spcPct val="0"/>
              </a:spcAft>
              <a:buClr>
                <a:schemeClr val="tx1"/>
              </a:buClr>
              <a:buFont typeface="Arial" charset="0"/>
              <a:buNone/>
              <a:defRPr sz="1800" b="1" kern="1200">
                <a:solidFill>
                  <a:schemeClr val="tx1"/>
                </a:solidFill>
                <a:latin typeface="+mn-lt"/>
                <a:ea typeface="+mn-ea"/>
                <a:cs typeface="+mn-cs"/>
              </a:defRPr>
            </a:lvl3pPr>
            <a:lvl4pPr marL="1371600" indent="0" algn="l" rtl="0" eaLnBrk="1" fontAlgn="base" hangingPunct="1">
              <a:lnSpc>
                <a:spcPct val="90000"/>
              </a:lnSpc>
              <a:spcBef>
                <a:spcPts val="800"/>
              </a:spcBef>
              <a:spcAft>
                <a:spcPct val="0"/>
              </a:spcAft>
              <a:buClr>
                <a:schemeClr val="tx1"/>
              </a:buClr>
              <a:buFont typeface="Arial" charset="0"/>
              <a:buNone/>
              <a:defRPr sz="1600" b="1" kern="1200">
                <a:solidFill>
                  <a:schemeClr val="tx1"/>
                </a:solidFill>
                <a:latin typeface="+mn-lt"/>
                <a:ea typeface="+mn-ea"/>
                <a:cs typeface="+mn-cs"/>
              </a:defRPr>
            </a:lvl4pPr>
            <a:lvl5pPr marL="1828800" indent="0" algn="l" rtl="0" eaLnBrk="1" fontAlgn="base" hangingPunct="1">
              <a:lnSpc>
                <a:spcPct val="90000"/>
              </a:lnSpc>
              <a:spcBef>
                <a:spcPts val="600"/>
              </a:spcBef>
              <a:spcAft>
                <a:spcPct val="0"/>
              </a:spcAft>
              <a:buClr>
                <a:schemeClr val="tx1"/>
              </a:buClr>
              <a:buFont typeface="Arial" charset="0"/>
              <a:buNone/>
              <a:defRPr sz="1600" b="1" kern="1200">
                <a:solidFill>
                  <a:schemeClr val="tx1"/>
                </a:solidFill>
                <a:latin typeface="+mn-lt"/>
                <a:ea typeface="+mn-ea"/>
                <a:cs typeface="+mn-cs"/>
              </a:defRPr>
            </a:lvl5pPr>
            <a:lvl6pPr marL="22860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6pPr>
            <a:lvl7pPr marL="27432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7pPr>
            <a:lvl8pPr marL="32004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8pPr>
            <a:lvl9pPr marL="36576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9pPr>
          </a:lstStyle>
          <a:p>
            <a:r>
              <a:rPr lang="en-US" dirty="0"/>
              <a:t>Data repositories</a:t>
            </a:r>
          </a:p>
        </p:txBody>
      </p:sp>
      <p:sp>
        <p:nvSpPr>
          <p:cNvPr id="14" name="Content Placeholder 7">
            <a:extLst>
              <a:ext uri="{FF2B5EF4-FFF2-40B4-BE49-F238E27FC236}">
                <a16:creationId xmlns:a16="http://schemas.microsoft.com/office/drawing/2014/main" id="{E07B2F44-65E2-BFC9-06C6-E2B894622B7B}"/>
              </a:ext>
            </a:extLst>
          </p:cNvPr>
          <p:cNvSpPr txBox="1">
            <a:spLocks/>
          </p:cNvSpPr>
          <p:nvPr/>
        </p:nvSpPr>
        <p:spPr bwMode="auto">
          <a:xfrm>
            <a:off x="6252368" y="3859999"/>
            <a:ext cx="5531934" cy="1706048"/>
          </a:xfrm>
          <a:prstGeom prst="rect">
            <a:avLst/>
          </a:prstGeo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marL="230188" indent="-230188" algn="l" rtl="0" eaLnBrk="1" fontAlgn="base" hangingPunct="1">
              <a:lnSpc>
                <a:spcPct val="90000"/>
              </a:lnSpc>
              <a:spcBef>
                <a:spcPts val="1400"/>
              </a:spcBef>
              <a:spcAft>
                <a:spcPct val="0"/>
              </a:spcAft>
              <a:buClr>
                <a:schemeClr val="tx1"/>
              </a:buClr>
              <a:buFont typeface="Arial" charset="0"/>
              <a:buChar char="•"/>
              <a:defRPr sz="20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4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lang="en-US" sz="1600" kern="1200" dirty="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9pPr>
          </a:lstStyle>
          <a:p>
            <a:r>
              <a:rPr lang="en-US" sz="1800" dirty="0" err="1"/>
              <a:t>Zenodo</a:t>
            </a:r>
            <a:endParaRPr lang="en-US" sz="1800" dirty="0"/>
          </a:p>
          <a:p>
            <a:pPr lvl="1"/>
            <a:r>
              <a:rPr lang="en-US" sz="1600" dirty="0"/>
              <a:t>https://</a:t>
            </a:r>
            <a:r>
              <a:rPr lang="en-US" sz="1600" dirty="0" err="1"/>
              <a:t>zenodo.org</a:t>
            </a:r>
            <a:endParaRPr lang="en-US" sz="1600" dirty="0"/>
          </a:p>
          <a:p>
            <a:r>
              <a:rPr lang="en-US" sz="1800" dirty="0" err="1"/>
              <a:t>Dataverse</a:t>
            </a:r>
            <a:endParaRPr lang="en-US" sz="1800" dirty="0"/>
          </a:p>
          <a:p>
            <a:pPr lvl="1"/>
            <a:r>
              <a:rPr lang="en-US" sz="1600" dirty="0"/>
              <a:t>https://</a:t>
            </a:r>
            <a:r>
              <a:rPr lang="en-US" sz="1600" dirty="0" err="1"/>
              <a:t>dataverse.org</a:t>
            </a:r>
            <a:r>
              <a:rPr lang="en-US" sz="1600" dirty="0"/>
              <a:t> </a:t>
            </a:r>
          </a:p>
          <a:p>
            <a:pPr marL="346075" lvl="1" indent="0">
              <a:buNone/>
            </a:pPr>
            <a:endParaRPr lang="en-US" sz="1600" dirty="0"/>
          </a:p>
        </p:txBody>
      </p:sp>
      <p:sp>
        <p:nvSpPr>
          <p:cNvPr id="5" name="Title 4">
            <a:extLst>
              <a:ext uri="{FF2B5EF4-FFF2-40B4-BE49-F238E27FC236}">
                <a16:creationId xmlns:a16="http://schemas.microsoft.com/office/drawing/2014/main" id="{AC659930-CCD4-14C0-85C7-B0F8F6B502CD}"/>
              </a:ext>
            </a:extLst>
          </p:cNvPr>
          <p:cNvSpPr>
            <a:spLocks noGrp="1"/>
          </p:cNvSpPr>
          <p:nvPr>
            <p:ph type="title"/>
          </p:nvPr>
        </p:nvSpPr>
        <p:spPr/>
        <p:txBody>
          <a:bodyPr/>
          <a:lstStyle/>
          <a:p>
            <a:r>
              <a:rPr lang="en-US" dirty="0"/>
              <a:t>Other resources</a:t>
            </a:r>
          </a:p>
        </p:txBody>
      </p:sp>
    </p:spTree>
    <p:extLst>
      <p:ext uri="{BB962C8B-B14F-4D97-AF65-F5344CB8AC3E}">
        <p14:creationId xmlns:p14="http://schemas.microsoft.com/office/powerpoint/2010/main" val="26902261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Other resources</a:t>
            </a:r>
          </a:p>
        </p:txBody>
      </p:sp>
      <p:sp>
        <p:nvSpPr>
          <p:cNvPr id="15" name="Content Placeholder 14">
            <a:extLst>
              <a:ext uri="{FF2B5EF4-FFF2-40B4-BE49-F238E27FC236}">
                <a16:creationId xmlns:a16="http://schemas.microsoft.com/office/drawing/2014/main" id="{5B2A1019-C1E4-7D62-AC47-3D28BAC9013C}"/>
              </a:ext>
            </a:extLst>
          </p:cNvPr>
          <p:cNvSpPr>
            <a:spLocks noGrp="1"/>
          </p:cNvSpPr>
          <p:nvPr>
            <p:ph idx="1"/>
          </p:nvPr>
        </p:nvSpPr>
        <p:spPr/>
        <p:txBody>
          <a:bodyPr/>
          <a:lstStyle/>
          <a:p>
            <a:r>
              <a:rPr lang="en-US" sz="2000" b="0" i="0" u="none" strike="noStrike" dirty="0">
                <a:solidFill>
                  <a:srgbClr val="333333"/>
                </a:solidFill>
                <a:effectLst/>
                <a:latin typeface="HelveticaNeue Regular"/>
              </a:rPr>
              <a:t>S. Bharathi, A. Chervenak, E. </a:t>
            </a:r>
            <a:r>
              <a:rPr lang="en-US" sz="2000" b="0" i="0" u="none" strike="noStrike" dirty="0" err="1">
                <a:solidFill>
                  <a:srgbClr val="333333"/>
                </a:solidFill>
                <a:effectLst/>
                <a:latin typeface="HelveticaNeue Regular"/>
              </a:rPr>
              <a:t>Deelman</a:t>
            </a:r>
            <a:r>
              <a:rPr lang="en-US" sz="2000" b="0" i="0" u="none" strike="noStrike" dirty="0">
                <a:solidFill>
                  <a:srgbClr val="333333"/>
                </a:solidFill>
                <a:effectLst/>
                <a:latin typeface="HelveticaNeue Regular"/>
              </a:rPr>
              <a:t>, G. Mehta, M. -H. </a:t>
            </a:r>
            <a:r>
              <a:rPr lang="en-US" sz="2000" b="0" i="0" u="none" strike="noStrike" dirty="0" err="1">
                <a:solidFill>
                  <a:srgbClr val="333333"/>
                </a:solidFill>
                <a:effectLst/>
                <a:latin typeface="HelveticaNeue Regular"/>
              </a:rPr>
              <a:t>Su</a:t>
            </a:r>
            <a:r>
              <a:rPr lang="en-US" sz="2000" b="0" i="0" u="none" strike="noStrike" dirty="0">
                <a:solidFill>
                  <a:srgbClr val="333333"/>
                </a:solidFill>
                <a:effectLst/>
                <a:latin typeface="HelveticaNeue Regular"/>
              </a:rPr>
              <a:t> and K. </a:t>
            </a:r>
            <a:r>
              <a:rPr lang="en-US" sz="2000" b="0" i="0" u="none" strike="noStrike" dirty="0" err="1">
                <a:solidFill>
                  <a:srgbClr val="333333"/>
                </a:solidFill>
                <a:effectLst/>
                <a:latin typeface="HelveticaNeue Regular"/>
              </a:rPr>
              <a:t>Vahi</a:t>
            </a:r>
            <a:r>
              <a:rPr lang="en-US" sz="2000" b="0" i="0" u="none" strike="noStrike" dirty="0">
                <a:solidFill>
                  <a:srgbClr val="333333"/>
                </a:solidFill>
                <a:effectLst/>
                <a:latin typeface="HelveticaNeue Regular"/>
              </a:rPr>
              <a:t>, "Characterization of scientific workflows," </a:t>
            </a:r>
            <a:r>
              <a:rPr lang="en-US" sz="2000" b="0" i="1" u="none" strike="noStrike" dirty="0">
                <a:solidFill>
                  <a:srgbClr val="333333"/>
                </a:solidFill>
                <a:effectLst/>
                <a:latin typeface="HelveticaNeue Regular"/>
              </a:rPr>
              <a:t>2008 Third Workshop on Workflows in Support of Large-Scale Science</a:t>
            </a:r>
            <a:r>
              <a:rPr lang="en-US" sz="2000" b="0" i="0" u="none" strike="noStrike" dirty="0">
                <a:solidFill>
                  <a:srgbClr val="333333"/>
                </a:solidFill>
                <a:effectLst/>
                <a:latin typeface="HelveticaNeue Regular"/>
              </a:rPr>
              <a:t>, Austin, TX, USA, 2008, pp. 1-10, </a:t>
            </a:r>
            <a:r>
              <a:rPr lang="en-US" sz="2000" b="0" i="0" u="none" strike="noStrike" dirty="0" err="1">
                <a:solidFill>
                  <a:srgbClr val="333333"/>
                </a:solidFill>
                <a:effectLst/>
                <a:latin typeface="HelveticaNeue Regular"/>
              </a:rPr>
              <a:t>doi</a:t>
            </a:r>
            <a:r>
              <a:rPr lang="en-US" sz="2000" b="0" i="0" u="none" strike="noStrike" dirty="0">
                <a:solidFill>
                  <a:srgbClr val="333333"/>
                </a:solidFill>
                <a:effectLst/>
                <a:latin typeface="HelveticaNeue Regular"/>
              </a:rPr>
              <a:t>: 10.1109/WORKS.2008.4723958.</a:t>
            </a:r>
          </a:p>
          <a:p>
            <a:r>
              <a:rPr lang="en-US" sz="2000" b="0" i="0" u="none" strike="noStrike" dirty="0" err="1">
                <a:solidFill>
                  <a:srgbClr val="333333"/>
                </a:solidFill>
                <a:effectLst/>
                <a:latin typeface="HelveticaNeue Regular"/>
              </a:rPr>
              <a:t>Blaschke</a:t>
            </a:r>
            <a:r>
              <a:rPr lang="en-US" sz="2000" b="0" i="0" u="none" strike="noStrike" dirty="0">
                <a:solidFill>
                  <a:srgbClr val="333333"/>
                </a:solidFill>
                <a:effectLst/>
                <a:latin typeface="HelveticaNeue Regular"/>
              </a:rPr>
              <a:t>, Johannes P., Brewster, Aaron S., et. al. 2021. "Real-Time XFEL Data Analysis at SLAC and NERSC: a Trial Run of Nascent </a:t>
            </a:r>
            <a:r>
              <a:rPr lang="en-US" sz="2000" b="0" i="0" u="none" strike="noStrike" dirty="0" err="1">
                <a:solidFill>
                  <a:srgbClr val="333333"/>
                </a:solidFill>
                <a:effectLst/>
                <a:latin typeface="HelveticaNeue Regular"/>
              </a:rPr>
              <a:t>Exascale</a:t>
            </a:r>
            <a:r>
              <a:rPr lang="en-US" sz="2000" b="0" i="0" u="none" strike="noStrike" dirty="0">
                <a:solidFill>
                  <a:srgbClr val="333333"/>
                </a:solidFill>
                <a:effectLst/>
                <a:latin typeface="HelveticaNeue Regular"/>
              </a:rPr>
              <a:t> Experimental Data Analysis". United States. </a:t>
            </a:r>
            <a:r>
              <a:rPr lang="en-US" sz="2000" b="0" i="0" u="none" strike="noStrike" dirty="0">
                <a:solidFill>
                  <a:srgbClr val="333333"/>
                </a:solidFill>
                <a:effectLst/>
                <a:latin typeface="HelveticaNeue Regular"/>
                <a:hlinkClick r:id="rId3"/>
              </a:rPr>
              <a:t>https://www.osti.gov/servlets/purl/1827927</a:t>
            </a:r>
            <a:r>
              <a:rPr lang="en-US" sz="2000" b="0" i="0" u="none" strike="noStrike" dirty="0">
                <a:solidFill>
                  <a:srgbClr val="333333"/>
                </a:solidFill>
                <a:effectLst/>
                <a:latin typeface="HelveticaNeue Regular"/>
              </a:rPr>
              <a:t>.</a:t>
            </a:r>
          </a:p>
          <a:p>
            <a:r>
              <a:rPr lang="en-US" sz="2000" b="0" i="0" u="none" strike="noStrike" dirty="0">
                <a:solidFill>
                  <a:srgbClr val="333333"/>
                </a:solidFill>
                <a:effectLst/>
                <a:latin typeface="HelveticaNeue Regular"/>
              </a:rPr>
              <a:t>Younge, Andrew J. 2021. "Containers and the Truth between HPC &amp; Cloud System Software Convergence.". United States. https://</a:t>
            </a:r>
            <a:r>
              <a:rPr lang="en-US" sz="2000" b="0" i="0" u="none" strike="noStrike" dirty="0" err="1">
                <a:solidFill>
                  <a:srgbClr val="333333"/>
                </a:solidFill>
                <a:effectLst/>
                <a:latin typeface="HelveticaNeue Regular"/>
              </a:rPr>
              <a:t>doi.org</a:t>
            </a:r>
            <a:r>
              <a:rPr lang="en-US" sz="2000" b="0" i="0" u="none" strike="noStrike" dirty="0">
                <a:solidFill>
                  <a:srgbClr val="333333"/>
                </a:solidFill>
                <a:effectLst/>
                <a:latin typeface="HelveticaNeue Regular"/>
              </a:rPr>
              <a:t>/10.2172/1859696. </a:t>
            </a:r>
          </a:p>
          <a:p>
            <a:r>
              <a:rPr lang="en-US" sz="2000" b="0" dirty="0">
                <a:hlinkClick r:id="rId4"/>
              </a:rPr>
              <a:t>https://s.apache.org/existing-workflow-systems</a:t>
            </a:r>
            <a:endParaRPr lang="en-US" sz="2000" b="0" dirty="0"/>
          </a:p>
          <a:p>
            <a:r>
              <a:rPr lang="en-US" sz="2000" b="0" dirty="0"/>
              <a:t>Open Container Initiative: https://</a:t>
            </a:r>
            <a:r>
              <a:rPr lang="en-US" sz="2000" b="0" dirty="0" err="1"/>
              <a:t>opencontainers.org</a:t>
            </a:r>
            <a:endParaRPr lang="en-US" sz="2000" dirty="0"/>
          </a:p>
        </p:txBody>
      </p:sp>
    </p:spTree>
    <p:extLst>
      <p:ext uri="{BB962C8B-B14F-4D97-AF65-F5344CB8AC3E}">
        <p14:creationId xmlns:p14="http://schemas.microsoft.com/office/powerpoint/2010/main" val="30247222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704BDD-CE25-7FF3-CBE4-1AB12DF3F42C}"/>
              </a:ext>
            </a:extLst>
          </p:cNvPr>
          <p:cNvSpPr>
            <a:spLocks noGrp="1"/>
          </p:cNvSpPr>
          <p:nvPr>
            <p:ph type="title"/>
          </p:nvPr>
        </p:nvSpPr>
        <p:spPr/>
        <p:txBody>
          <a:bodyPr/>
          <a:lstStyle/>
          <a:p>
            <a:r>
              <a:rPr lang="en-US" dirty="0"/>
              <a:t>Summit: Singularity</a:t>
            </a:r>
          </a:p>
        </p:txBody>
      </p:sp>
      <p:sp>
        <p:nvSpPr>
          <p:cNvPr id="3" name="Content Placeholder 2">
            <a:extLst>
              <a:ext uri="{FF2B5EF4-FFF2-40B4-BE49-F238E27FC236}">
                <a16:creationId xmlns:a16="http://schemas.microsoft.com/office/drawing/2014/main" id="{98230B3B-8AF2-36B0-97E5-AE2CB5FFE73E}"/>
              </a:ext>
            </a:extLst>
          </p:cNvPr>
          <p:cNvSpPr>
            <a:spLocks noGrp="1"/>
          </p:cNvSpPr>
          <p:nvPr>
            <p:ph idx="1"/>
          </p:nvPr>
        </p:nvSpPr>
        <p:spPr>
          <a:xfrm>
            <a:off x="365760" y="1300098"/>
            <a:ext cx="11369809" cy="4047778"/>
          </a:xfrm>
        </p:spPr>
        <p:txBody>
          <a:bodyPr/>
          <a:lstStyle/>
          <a:p>
            <a:pPr marL="457200" indent="-457200">
              <a:buFont typeface="+mj-lt"/>
              <a:buAutoNum type="arabicPeriod"/>
            </a:pPr>
            <a:r>
              <a:rPr lang="en-US" dirty="0"/>
              <a:t>Create a </a:t>
            </a:r>
            <a:r>
              <a:rPr lang="en-US" dirty="0" err="1"/>
              <a:t>Dockerfile</a:t>
            </a:r>
            <a:endParaRPr lang="en-US" dirty="0"/>
          </a:p>
          <a:p>
            <a:pPr lvl="1"/>
            <a:r>
              <a:rPr lang="en-US" dirty="0"/>
              <a:t>We need to create a </a:t>
            </a:r>
            <a:r>
              <a:rPr lang="en-US" dirty="0" err="1">
                <a:latin typeface="Courier" pitchFamily="2" charset="0"/>
              </a:rPr>
              <a:t>Dockerfile</a:t>
            </a:r>
            <a:r>
              <a:rPr lang="en-US" dirty="0"/>
              <a:t> so that we can build it on Summit</a:t>
            </a:r>
          </a:p>
          <a:p>
            <a:pPr lvl="1"/>
            <a:r>
              <a:rPr lang="en-US" dirty="0"/>
              <a:t>The best way is to start from the </a:t>
            </a:r>
            <a:r>
              <a:rPr lang="en-US" dirty="0" err="1">
                <a:latin typeface="Courier" pitchFamily="2" charset="0"/>
              </a:rPr>
              <a:t>mpiimage</a:t>
            </a:r>
            <a:r>
              <a:rPr lang="en-US" dirty="0">
                <a:latin typeface="Courier" pitchFamily="2" charset="0"/>
              </a:rPr>
              <a:t>-centos-</a:t>
            </a:r>
            <a:r>
              <a:rPr lang="en-US" dirty="0" err="1">
                <a:latin typeface="Courier" pitchFamily="2" charset="0"/>
              </a:rPr>
              <a:t>cuda</a:t>
            </a:r>
            <a:r>
              <a:rPr lang="en-US" dirty="0">
                <a:latin typeface="Courier" pitchFamily="2" charset="0"/>
              </a:rPr>
              <a:t> </a:t>
            </a:r>
            <a:r>
              <a:rPr lang="en-US" dirty="0"/>
              <a:t>base image</a:t>
            </a:r>
          </a:p>
          <a:p>
            <a:pPr marL="346075" lvl="1" indent="0">
              <a:buNone/>
            </a:pPr>
            <a:endParaRPr lang="en-US" dirty="0"/>
          </a:p>
        </p:txBody>
      </p:sp>
      <p:sp>
        <p:nvSpPr>
          <p:cNvPr id="5" name="TextBox 4">
            <a:extLst>
              <a:ext uri="{FF2B5EF4-FFF2-40B4-BE49-F238E27FC236}">
                <a16:creationId xmlns:a16="http://schemas.microsoft.com/office/drawing/2014/main" id="{02483DCC-6CF0-60A0-E910-F02790C38C1B}"/>
              </a:ext>
            </a:extLst>
          </p:cNvPr>
          <p:cNvSpPr txBox="1"/>
          <p:nvPr/>
        </p:nvSpPr>
        <p:spPr>
          <a:xfrm>
            <a:off x="1162513" y="2722936"/>
            <a:ext cx="9910648" cy="2800767"/>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pPr marL="0" indent="0" algn="l" rtl="0">
              <a:buNone/>
            </a:pPr>
            <a:r>
              <a:rPr lang="en-US" sz="1600" b="0" i="0" u="none" strike="noStrike" dirty="0">
                <a:solidFill>
                  <a:srgbClr val="393A34"/>
                </a:solidFill>
                <a:effectLst/>
                <a:latin typeface="Courier" pitchFamily="2" charset="0"/>
              </a:rPr>
              <a:t># Start with MPI base image</a:t>
            </a:r>
          </a:p>
          <a:p>
            <a:pPr marL="0" indent="0" algn="l" rtl="0">
              <a:buNone/>
            </a:pPr>
            <a:r>
              <a:rPr lang="en-US" sz="1600" b="0" i="0" u="none" strike="noStrike" dirty="0">
                <a:solidFill>
                  <a:srgbClr val="393A34"/>
                </a:solidFill>
                <a:effectLst/>
                <a:latin typeface="Courier" pitchFamily="2" charset="0"/>
              </a:rPr>
              <a:t>FROM code.ornl.gov:4567/</a:t>
            </a:r>
            <a:r>
              <a:rPr lang="en-US" sz="1600" b="0" i="0" u="none" strike="noStrike" dirty="0" err="1">
                <a:solidFill>
                  <a:srgbClr val="393A34"/>
                </a:solidFill>
                <a:effectLst/>
                <a:latin typeface="Courier" pitchFamily="2" charset="0"/>
              </a:rPr>
              <a:t>olcfcontainers</a:t>
            </a:r>
            <a:r>
              <a:rPr lang="en-US" sz="1600" b="0" i="0" u="none" strike="noStrike" dirty="0">
                <a:solidFill>
                  <a:srgbClr val="393A34"/>
                </a:solidFill>
                <a:effectLst/>
                <a:latin typeface="Courier" pitchFamily="2" charset="0"/>
              </a:rPr>
              <a:t>/</a:t>
            </a:r>
            <a:r>
              <a:rPr lang="en-US" sz="1600" b="0" i="0" u="none" strike="noStrike" dirty="0" err="1">
                <a:solidFill>
                  <a:srgbClr val="393A34"/>
                </a:solidFill>
                <a:effectLst/>
                <a:latin typeface="Courier" pitchFamily="2" charset="0"/>
              </a:rPr>
              <a:t>olcfbaseimages</a:t>
            </a:r>
            <a:r>
              <a:rPr lang="en-US" sz="1600" b="0" i="0" u="none" strike="noStrike" dirty="0">
                <a:solidFill>
                  <a:srgbClr val="393A34"/>
                </a:solidFill>
                <a:effectLst/>
                <a:latin typeface="Courier" pitchFamily="2" charset="0"/>
              </a:rPr>
              <a:t>/</a:t>
            </a:r>
            <a:r>
              <a:rPr lang="en-US" sz="1600" b="0" i="0" u="none" strike="noStrike" dirty="0" err="1">
                <a:solidFill>
                  <a:srgbClr val="393A34"/>
                </a:solidFill>
                <a:effectLst/>
                <a:latin typeface="Courier" pitchFamily="2" charset="0"/>
              </a:rPr>
              <a:t>mpiimage</a:t>
            </a:r>
            <a:r>
              <a:rPr lang="en-US" sz="1600" b="0" i="0" u="none" strike="noStrike" dirty="0">
                <a:solidFill>
                  <a:srgbClr val="393A34"/>
                </a:solidFill>
                <a:effectLst/>
                <a:latin typeface="Courier" pitchFamily="2" charset="0"/>
              </a:rPr>
              <a:t>-centos-</a:t>
            </a:r>
            <a:r>
              <a:rPr lang="en-US" sz="1600" b="0" i="0" u="none" strike="noStrike" dirty="0" err="1">
                <a:solidFill>
                  <a:srgbClr val="393A34"/>
                </a:solidFill>
                <a:effectLst/>
                <a:latin typeface="Courier" pitchFamily="2" charset="0"/>
              </a:rPr>
              <a:t>cuda</a:t>
            </a:r>
            <a:endParaRPr lang="en-US" sz="1600" b="0" i="0" u="none" strike="noStrike" dirty="0">
              <a:solidFill>
                <a:srgbClr val="393A34"/>
              </a:solidFill>
              <a:effectLst/>
              <a:latin typeface="Courier" pitchFamily="2" charset="0"/>
            </a:endParaRPr>
          </a:p>
          <a:p>
            <a:pPr marL="0" indent="0" algn="l" rtl="0">
              <a:buNone/>
            </a:pPr>
            <a:endParaRPr lang="en-US" sz="1600" b="0" i="0" u="none" strike="noStrike" dirty="0">
              <a:solidFill>
                <a:srgbClr val="393A34"/>
              </a:solidFill>
              <a:effectLst/>
              <a:latin typeface="Courier" pitchFamily="2" charset="0"/>
            </a:endParaRPr>
          </a:p>
          <a:p>
            <a:pPr marL="0" indent="0" algn="l" rtl="0">
              <a:buNone/>
            </a:pPr>
            <a:r>
              <a:rPr lang="en-US" sz="1600" b="0" i="0" u="none" strike="noStrike" dirty="0">
                <a:solidFill>
                  <a:srgbClr val="393A34"/>
                </a:solidFill>
                <a:effectLst/>
                <a:latin typeface="Courier" pitchFamily="2" charset="0"/>
              </a:rPr>
              <a:t># Install some useful libraries (may not be needed)</a:t>
            </a:r>
            <a:br>
              <a:rPr lang="en-US" sz="1600" b="0" i="0" u="none" strike="noStrike" dirty="0">
                <a:solidFill>
                  <a:srgbClr val="393A34"/>
                </a:solidFill>
                <a:effectLst/>
                <a:latin typeface="Courier" pitchFamily="2" charset="0"/>
              </a:rPr>
            </a:br>
            <a:r>
              <a:rPr lang="en-US" sz="1600" b="0" i="0" u="none" strike="noStrike" dirty="0">
                <a:solidFill>
                  <a:srgbClr val="393A34"/>
                </a:solidFill>
                <a:effectLst/>
                <a:latin typeface="Courier" pitchFamily="2" charset="0"/>
              </a:rPr>
              <a:t>RUN </a:t>
            </a:r>
            <a:r>
              <a:rPr lang="en-US" sz="1600" b="0" i="0" u="none" strike="noStrike" dirty="0" err="1">
                <a:solidFill>
                  <a:srgbClr val="393A34"/>
                </a:solidFill>
                <a:effectLst/>
                <a:latin typeface="Courier" pitchFamily="2" charset="0"/>
              </a:rPr>
              <a:t>fakeroot</a:t>
            </a:r>
            <a:r>
              <a:rPr lang="en-US" sz="1600" b="0" i="0" u="none" strike="noStrike" dirty="0">
                <a:solidFill>
                  <a:srgbClr val="393A34"/>
                </a:solidFill>
                <a:effectLst/>
                <a:latin typeface="Courier" pitchFamily="2" charset="0"/>
              </a:rPr>
              <a:t> </a:t>
            </a:r>
            <a:r>
              <a:rPr lang="en-US" sz="1600" b="0" i="0" u="none" strike="noStrike" dirty="0" err="1">
                <a:solidFill>
                  <a:srgbClr val="393A34"/>
                </a:solidFill>
                <a:effectLst/>
                <a:latin typeface="Courier" pitchFamily="2" charset="0"/>
              </a:rPr>
              <a:t>dnf</a:t>
            </a:r>
            <a:r>
              <a:rPr lang="en-US" sz="1600" b="0" i="0" u="none" strike="noStrike" dirty="0">
                <a:solidFill>
                  <a:srgbClr val="393A34"/>
                </a:solidFill>
                <a:effectLst/>
                <a:latin typeface="Courier" pitchFamily="2" charset="0"/>
              </a:rPr>
              <a:t> install -y </a:t>
            </a:r>
            <a:r>
              <a:rPr lang="en-US" sz="1600" b="0" i="0" u="none" strike="noStrike" dirty="0" err="1">
                <a:solidFill>
                  <a:srgbClr val="393A34"/>
                </a:solidFill>
                <a:effectLst/>
                <a:latin typeface="Courier" pitchFamily="2" charset="0"/>
              </a:rPr>
              <a:t>cmake</a:t>
            </a:r>
            <a:r>
              <a:rPr lang="en-US" sz="1600" b="0" i="0" u="none" strike="noStrike" dirty="0">
                <a:solidFill>
                  <a:srgbClr val="393A34"/>
                </a:solidFill>
                <a:effectLst/>
                <a:latin typeface="Courier" pitchFamily="2" charset="0"/>
              </a:rPr>
              <a:t> \</a:t>
            </a:r>
            <a:br>
              <a:rPr lang="en-US" sz="1600" b="0" i="0" u="none" strike="noStrike" dirty="0">
                <a:solidFill>
                  <a:srgbClr val="393A34"/>
                </a:solidFill>
                <a:effectLst/>
                <a:latin typeface="Courier" pitchFamily="2" charset="0"/>
              </a:rPr>
            </a:br>
            <a:r>
              <a:rPr lang="en-US" sz="1600" b="0" i="0" u="none" strike="noStrike" dirty="0">
                <a:solidFill>
                  <a:srgbClr val="393A34"/>
                </a:solidFill>
                <a:effectLst/>
                <a:latin typeface="Courier" pitchFamily="2" charset="0"/>
              </a:rPr>
              <a:t>python3 </a:t>
            </a:r>
            <a:r>
              <a:rPr lang="en-US" sz="1600" b="0" i="0" u="none" strike="noStrike" dirty="0" err="1">
                <a:solidFill>
                  <a:srgbClr val="393A34"/>
                </a:solidFill>
                <a:effectLst/>
                <a:latin typeface="Courier" pitchFamily="2" charset="0"/>
              </a:rPr>
              <a:t>blas-devel</a:t>
            </a:r>
            <a:r>
              <a:rPr lang="en-US" sz="1600" b="0" i="0" u="none" strike="noStrike" dirty="0">
                <a:solidFill>
                  <a:srgbClr val="393A34"/>
                </a:solidFill>
                <a:effectLst/>
                <a:latin typeface="Courier" pitchFamily="2" charset="0"/>
              </a:rPr>
              <a:t> </a:t>
            </a:r>
            <a:r>
              <a:rPr lang="en-US" sz="1600" b="0" i="0" u="none" strike="noStrike" dirty="0" err="1">
                <a:solidFill>
                  <a:srgbClr val="393A34"/>
                </a:solidFill>
                <a:effectLst/>
                <a:latin typeface="Courier" pitchFamily="2" charset="0"/>
              </a:rPr>
              <a:t>lapack-devel</a:t>
            </a:r>
            <a:r>
              <a:rPr lang="en-US" sz="1600" b="0" i="0" u="none" strike="noStrike" dirty="0">
                <a:solidFill>
                  <a:srgbClr val="393A34"/>
                </a:solidFill>
                <a:effectLst/>
                <a:latin typeface="Courier" pitchFamily="2" charset="0"/>
              </a:rPr>
              <a:t> fftw3-devel hdf5-devel python3-numpy</a:t>
            </a:r>
          </a:p>
          <a:p>
            <a:pPr marL="0" indent="0" algn="l" rtl="0">
              <a:buNone/>
            </a:pPr>
            <a:endParaRPr lang="en-US" sz="1600" b="0" i="0" u="none" strike="noStrike" dirty="0">
              <a:solidFill>
                <a:srgbClr val="393A34"/>
              </a:solidFill>
              <a:effectLst/>
              <a:latin typeface="Courier" pitchFamily="2" charset="0"/>
            </a:endParaRPr>
          </a:p>
          <a:p>
            <a:pPr marL="0" indent="0" algn="l" rtl="0">
              <a:buNone/>
            </a:pPr>
            <a:r>
              <a:rPr lang="en-US" sz="1600" dirty="0">
                <a:solidFill>
                  <a:srgbClr val="393A34"/>
                </a:solidFill>
                <a:latin typeface="Courier" pitchFamily="2" charset="0"/>
              </a:rPr>
              <a:t># Build the application</a:t>
            </a:r>
            <a:br>
              <a:rPr lang="en-US" sz="1600" b="0" i="0" u="none" strike="noStrike" dirty="0">
                <a:solidFill>
                  <a:srgbClr val="393A34"/>
                </a:solidFill>
                <a:effectLst/>
                <a:latin typeface="Courier" pitchFamily="2" charset="0"/>
              </a:rPr>
            </a:br>
            <a:r>
              <a:rPr lang="en-US" sz="1600" b="0" i="0" u="none" strike="noStrike" dirty="0">
                <a:solidFill>
                  <a:srgbClr val="393A34"/>
                </a:solidFill>
                <a:effectLst/>
                <a:latin typeface="Courier" pitchFamily="2" charset="0"/>
              </a:rPr>
              <a:t>RUN </a:t>
            </a:r>
            <a:r>
              <a:rPr lang="en-US" sz="1600" b="0" i="0" u="none" strike="noStrike" dirty="0" err="1">
                <a:solidFill>
                  <a:srgbClr val="393A34"/>
                </a:solidFill>
                <a:effectLst/>
                <a:latin typeface="Courier" pitchFamily="2" charset="0"/>
              </a:rPr>
              <a:t>mkdir</a:t>
            </a:r>
            <a:r>
              <a:rPr lang="en-US" sz="1600" b="0" i="0" u="none" strike="noStrike" dirty="0">
                <a:solidFill>
                  <a:srgbClr val="393A34"/>
                </a:solidFill>
                <a:effectLst/>
                <a:latin typeface="Courier" pitchFamily="2" charset="0"/>
              </a:rPr>
              <a:t> /app</a:t>
            </a:r>
          </a:p>
          <a:p>
            <a:pPr marL="0" indent="0" algn="l" rtl="0">
              <a:buNone/>
            </a:pPr>
            <a:r>
              <a:rPr lang="en-US" sz="1600" b="0" i="0" u="none" strike="noStrike" dirty="0">
                <a:solidFill>
                  <a:srgbClr val="393A34"/>
                </a:solidFill>
                <a:effectLst/>
                <a:latin typeface="Courier" pitchFamily="2" charset="0"/>
              </a:rPr>
              <a:t>COPY &lt;app source files&gt; /app</a:t>
            </a:r>
          </a:p>
          <a:p>
            <a:pPr marL="0" indent="0" algn="l" rtl="0">
              <a:buNone/>
            </a:pPr>
            <a:r>
              <a:rPr lang="en-US" sz="1600" b="0" i="0" u="none" strike="noStrike" dirty="0">
                <a:solidFill>
                  <a:srgbClr val="393A34"/>
                </a:solidFill>
                <a:effectLst/>
                <a:latin typeface="Courier" pitchFamily="2" charset="0"/>
              </a:rPr>
              <a:t>RUN cd /app &amp;&amp; &lt;app build command&gt;</a:t>
            </a:r>
            <a:endParaRPr lang="en-US" sz="1600" b="0" i="0" u="none" strike="noStrike" dirty="0">
              <a:solidFill>
                <a:srgbClr val="1C1E21"/>
              </a:solidFill>
              <a:effectLst/>
              <a:latin typeface="Courier" pitchFamily="2" charset="0"/>
            </a:endParaRPr>
          </a:p>
        </p:txBody>
      </p:sp>
    </p:spTree>
    <p:extLst>
      <p:ext uri="{BB962C8B-B14F-4D97-AF65-F5344CB8AC3E}">
        <p14:creationId xmlns:p14="http://schemas.microsoft.com/office/powerpoint/2010/main" val="18818439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CE6E61-F11F-89C4-8CE0-75168829D158}"/>
              </a:ext>
            </a:extLst>
          </p:cNvPr>
          <p:cNvSpPr>
            <a:spLocks noGrp="1"/>
          </p:cNvSpPr>
          <p:nvPr>
            <p:ph type="title"/>
          </p:nvPr>
        </p:nvSpPr>
        <p:spPr/>
        <p:txBody>
          <a:bodyPr/>
          <a:lstStyle/>
          <a:p>
            <a:r>
              <a:rPr lang="en-US" dirty="0"/>
              <a:t>What are scientific workflows?</a:t>
            </a:r>
          </a:p>
        </p:txBody>
      </p:sp>
      <p:sp>
        <p:nvSpPr>
          <p:cNvPr id="3" name="Content Placeholder 2">
            <a:extLst>
              <a:ext uri="{FF2B5EF4-FFF2-40B4-BE49-F238E27FC236}">
                <a16:creationId xmlns:a16="http://schemas.microsoft.com/office/drawing/2014/main" id="{209A8AD8-45AF-F0D1-7488-04CC9A7B0F1A}"/>
              </a:ext>
            </a:extLst>
          </p:cNvPr>
          <p:cNvSpPr>
            <a:spLocks noGrp="1"/>
          </p:cNvSpPr>
          <p:nvPr>
            <p:ph idx="1"/>
          </p:nvPr>
        </p:nvSpPr>
        <p:spPr>
          <a:xfrm>
            <a:off x="365761" y="1737360"/>
            <a:ext cx="9502140" cy="4047778"/>
          </a:xfrm>
        </p:spPr>
        <p:txBody>
          <a:bodyPr/>
          <a:lstStyle/>
          <a:p>
            <a:r>
              <a:rPr lang="en-US" dirty="0"/>
              <a:t>Scientific applications often consist of a series of computational or data manipulation steps </a:t>
            </a:r>
          </a:p>
          <a:p>
            <a:r>
              <a:rPr lang="en-US" dirty="0"/>
              <a:t>Each step may be written in different languages</a:t>
            </a:r>
          </a:p>
          <a:p>
            <a:pPr lvl="1"/>
            <a:r>
              <a:rPr lang="en-US" dirty="0"/>
              <a:t>May use different programming models, numeric methods and libraries</a:t>
            </a:r>
          </a:p>
          <a:p>
            <a:r>
              <a:rPr lang="en-US" dirty="0"/>
              <a:t>Steps often have complex dependencies between them </a:t>
            </a:r>
          </a:p>
          <a:p>
            <a:r>
              <a:rPr lang="en-US" dirty="0"/>
              <a:t>Steps must be run in a specific sequence to produce correct output</a:t>
            </a:r>
          </a:p>
          <a:p>
            <a:pPr lvl="1"/>
            <a:r>
              <a:rPr lang="en-US" dirty="0"/>
              <a:t>Can include cycles</a:t>
            </a:r>
          </a:p>
          <a:p>
            <a:r>
              <a:rPr lang="en-US" dirty="0"/>
              <a:t>Steps may produce/consume large amounts of data</a:t>
            </a:r>
          </a:p>
          <a:p>
            <a:pPr lvl="1"/>
            <a:r>
              <a:rPr lang="en-US" dirty="0"/>
              <a:t>Data may need to be available from one step to another</a:t>
            </a:r>
          </a:p>
          <a:p>
            <a:r>
              <a:rPr lang="en-US" dirty="0"/>
              <a:t>Steps may require interaction from the user</a:t>
            </a:r>
          </a:p>
        </p:txBody>
      </p:sp>
      <p:pic>
        <p:nvPicPr>
          <p:cNvPr id="5" name="Picture 4" descr="A diagram of a network&#10;&#10;Description automatically generated">
            <a:extLst>
              <a:ext uri="{FF2B5EF4-FFF2-40B4-BE49-F238E27FC236}">
                <a16:creationId xmlns:a16="http://schemas.microsoft.com/office/drawing/2014/main" id="{EB0969FE-A1F9-A408-85E3-B1F721C2ED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13901" y="414009"/>
            <a:ext cx="2450466" cy="3557790"/>
          </a:xfrm>
          <a:prstGeom prst="rect">
            <a:avLst/>
          </a:prstGeom>
        </p:spPr>
      </p:pic>
      <p:sp>
        <p:nvSpPr>
          <p:cNvPr id="6" name="TextBox 5">
            <a:extLst>
              <a:ext uri="{FF2B5EF4-FFF2-40B4-BE49-F238E27FC236}">
                <a16:creationId xmlns:a16="http://schemas.microsoft.com/office/drawing/2014/main" id="{AA7C513D-2B4C-605F-9F51-A309EBC6CD77}"/>
              </a:ext>
            </a:extLst>
          </p:cNvPr>
          <p:cNvSpPr txBox="1"/>
          <p:nvPr/>
        </p:nvSpPr>
        <p:spPr>
          <a:xfrm>
            <a:off x="2810313" y="1095047"/>
            <a:ext cx="5837752" cy="461665"/>
          </a:xfrm>
          <a:prstGeom prst="rect">
            <a:avLst/>
          </a:prstGeom>
          <a:noFill/>
          <a:ln w="57150">
            <a:solidFill>
              <a:schemeClr val="bg2">
                <a:lumMod val="50000"/>
              </a:schemeClr>
            </a:solidFill>
          </a:ln>
        </p:spPr>
        <p:txBody>
          <a:bodyPr wrap="none" lIns="118872" tIns="91440" rIns="118872" bIns="91440" rtlCol="0" anchor="ctr" anchorCtr="0">
            <a:spAutoFit/>
          </a:bodyPr>
          <a:lstStyle/>
          <a:p>
            <a:pPr algn="l">
              <a:lnSpc>
                <a:spcPct val="90000"/>
              </a:lnSpc>
            </a:pPr>
            <a:r>
              <a:rPr lang="en-US" sz="2000" dirty="0"/>
              <a:t>HPC workflow == one or more steps require HPC</a:t>
            </a:r>
          </a:p>
        </p:txBody>
      </p:sp>
      <p:sp>
        <p:nvSpPr>
          <p:cNvPr id="7" name="TextBox 6">
            <a:extLst>
              <a:ext uri="{FF2B5EF4-FFF2-40B4-BE49-F238E27FC236}">
                <a16:creationId xmlns:a16="http://schemas.microsoft.com/office/drawing/2014/main" id="{13169854-84F0-80A0-9BE8-390AB0291F93}"/>
              </a:ext>
            </a:extLst>
          </p:cNvPr>
          <p:cNvSpPr txBox="1"/>
          <p:nvPr/>
        </p:nvSpPr>
        <p:spPr>
          <a:xfrm>
            <a:off x="471671" y="6215687"/>
            <a:ext cx="6970529" cy="461665"/>
          </a:xfrm>
          <a:prstGeom prst="rect">
            <a:avLst/>
          </a:prstGeom>
          <a:noFill/>
        </p:spPr>
        <p:txBody>
          <a:bodyPr wrap="square" lIns="118872" tIns="91440" rIns="118872" bIns="91440" rtlCol="0" anchor="ctr" anchorCtr="0">
            <a:spAutoFit/>
          </a:bodyPr>
          <a:lstStyle/>
          <a:p>
            <a:pPr algn="l">
              <a:lnSpc>
                <a:spcPct val="90000"/>
              </a:lnSpc>
            </a:pPr>
            <a:r>
              <a:rPr lang="en-US" sz="1000" dirty="0"/>
              <a:t>Al-</a:t>
            </a:r>
            <a:r>
              <a:rPr lang="en-US" sz="1000" dirty="0" err="1"/>
              <a:t>Haboobi</a:t>
            </a:r>
            <a:r>
              <a:rPr lang="en-US" sz="1000" dirty="0"/>
              <a:t>, Ali. (2017). Improving Max-Min scheduling Algorithm for Reducing the </a:t>
            </a:r>
            <a:r>
              <a:rPr lang="en-US" sz="1000" dirty="0" err="1"/>
              <a:t>Makespan</a:t>
            </a:r>
            <a:r>
              <a:rPr lang="en-US" sz="1000" dirty="0"/>
              <a:t> of Workflow Execution in the Cloud. International Journal of Computer Applications. 177. 975-8887. 10.5120/ijca2017915684. </a:t>
            </a:r>
          </a:p>
        </p:txBody>
      </p:sp>
    </p:spTree>
    <p:extLst>
      <p:ext uri="{BB962C8B-B14F-4D97-AF65-F5344CB8AC3E}">
        <p14:creationId xmlns:p14="http://schemas.microsoft.com/office/powerpoint/2010/main" val="9027859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704BDD-CE25-7FF3-CBE4-1AB12DF3F42C}"/>
              </a:ext>
            </a:extLst>
          </p:cNvPr>
          <p:cNvSpPr>
            <a:spLocks noGrp="1"/>
          </p:cNvSpPr>
          <p:nvPr>
            <p:ph type="title"/>
          </p:nvPr>
        </p:nvSpPr>
        <p:spPr/>
        <p:txBody>
          <a:bodyPr/>
          <a:lstStyle/>
          <a:p>
            <a:r>
              <a:rPr lang="en-US" dirty="0"/>
              <a:t>Summit: building container</a:t>
            </a:r>
          </a:p>
        </p:txBody>
      </p:sp>
      <p:sp>
        <p:nvSpPr>
          <p:cNvPr id="3" name="Content Placeholder 2">
            <a:extLst>
              <a:ext uri="{FF2B5EF4-FFF2-40B4-BE49-F238E27FC236}">
                <a16:creationId xmlns:a16="http://schemas.microsoft.com/office/drawing/2014/main" id="{98230B3B-8AF2-36B0-97E5-AE2CB5FFE73E}"/>
              </a:ext>
            </a:extLst>
          </p:cNvPr>
          <p:cNvSpPr>
            <a:spLocks noGrp="1"/>
          </p:cNvSpPr>
          <p:nvPr>
            <p:ph idx="1"/>
          </p:nvPr>
        </p:nvSpPr>
        <p:spPr>
          <a:xfrm>
            <a:off x="365760" y="1300098"/>
            <a:ext cx="11369809" cy="4047778"/>
          </a:xfrm>
        </p:spPr>
        <p:txBody>
          <a:bodyPr/>
          <a:lstStyle/>
          <a:p>
            <a:pPr marL="457200" indent="-457200">
              <a:buFont typeface="+mj-lt"/>
              <a:buAutoNum type="arabicPeriod" startAt="2"/>
            </a:pPr>
            <a:r>
              <a:rPr lang="en-US" dirty="0"/>
              <a:t>Build </a:t>
            </a:r>
            <a:r>
              <a:rPr lang="en-US" dirty="0" err="1"/>
              <a:t>Podman</a:t>
            </a:r>
            <a:r>
              <a:rPr lang="en-US" dirty="0"/>
              <a:t> image</a:t>
            </a:r>
          </a:p>
          <a:p>
            <a:pPr lvl="1"/>
            <a:r>
              <a:rPr lang="en-US" dirty="0"/>
              <a:t>Cannot build a Singularity container directly from a </a:t>
            </a:r>
            <a:r>
              <a:rPr lang="en-US" dirty="0" err="1"/>
              <a:t>Dockerfile</a:t>
            </a:r>
            <a:endParaRPr lang="en-US" dirty="0"/>
          </a:p>
          <a:p>
            <a:pPr lvl="2"/>
            <a:r>
              <a:rPr lang="en-US" dirty="0"/>
              <a:t>An intermediate step using </a:t>
            </a:r>
            <a:r>
              <a:rPr lang="en-US" dirty="0" err="1"/>
              <a:t>Podman</a:t>
            </a:r>
            <a:r>
              <a:rPr lang="en-US" dirty="0"/>
              <a:t> is required</a:t>
            </a:r>
          </a:p>
          <a:p>
            <a:pPr lvl="1"/>
            <a:r>
              <a:rPr lang="en-US" dirty="0"/>
              <a:t>Must build on a Summit node because it is not x86 architecture</a:t>
            </a:r>
          </a:p>
          <a:p>
            <a:pPr lvl="1"/>
            <a:r>
              <a:rPr lang="en-US" dirty="0"/>
              <a:t>Log in to a node - it is better to specify a login node so that you always use the same one to make use of </a:t>
            </a:r>
            <a:r>
              <a:rPr lang="en-US" dirty="0" err="1"/>
              <a:t>Podman</a:t>
            </a:r>
            <a:r>
              <a:rPr lang="en-US" dirty="0"/>
              <a:t> cache</a:t>
            </a:r>
          </a:p>
          <a:p>
            <a:pPr marL="684212" lvl="2" indent="0">
              <a:buNone/>
            </a:pPr>
            <a:r>
              <a:rPr lang="en-US" dirty="0" err="1">
                <a:latin typeface="Courier" pitchFamily="2" charset="0"/>
              </a:rPr>
              <a:t>ssh</a:t>
            </a:r>
            <a:r>
              <a:rPr lang="en-US" dirty="0">
                <a:latin typeface="Courier" pitchFamily="2" charset="0"/>
              </a:rPr>
              <a:t> &lt;username&gt;@login3.summit.olcf.ornl.gov </a:t>
            </a:r>
          </a:p>
          <a:p>
            <a:pPr marL="346075" lvl="1" indent="0">
              <a:buNone/>
            </a:pPr>
            <a:endParaRPr lang="en-US" dirty="0"/>
          </a:p>
        </p:txBody>
      </p:sp>
    </p:spTree>
    <p:extLst>
      <p:ext uri="{BB962C8B-B14F-4D97-AF65-F5344CB8AC3E}">
        <p14:creationId xmlns:p14="http://schemas.microsoft.com/office/powerpoint/2010/main" val="29449527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704BDD-CE25-7FF3-CBE4-1AB12DF3F42C}"/>
              </a:ext>
            </a:extLst>
          </p:cNvPr>
          <p:cNvSpPr>
            <a:spLocks noGrp="1"/>
          </p:cNvSpPr>
          <p:nvPr>
            <p:ph type="title"/>
          </p:nvPr>
        </p:nvSpPr>
        <p:spPr/>
        <p:txBody>
          <a:bodyPr/>
          <a:lstStyle/>
          <a:p>
            <a:r>
              <a:rPr lang="en-US" dirty="0"/>
              <a:t>Summit: building container…</a:t>
            </a:r>
          </a:p>
        </p:txBody>
      </p:sp>
      <p:sp>
        <p:nvSpPr>
          <p:cNvPr id="3" name="Content Placeholder 2">
            <a:extLst>
              <a:ext uri="{FF2B5EF4-FFF2-40B4-BE49-F238E27FC236}">
                <a16:creationId xmlns:a16="http://schemas.microsoft.com/office/drawing/2014/main" id="{98230B3B-8AF2-36B0-97E5-AE2CB5FFE73E}"/>
              </a:ext>
            </a:extLst>
          </p:cNvPr>
          <p:cNvSpPr>
            <a:spLocks noGrp="1"/>
          </p:cNvSpPr>
          <p:nvPr>
            <p:ph idx="1"/>
          </p:nvPr>
        </p:nvSpPr>
        <p:spPr>
          <a:xfrm>
            <a:off x="365760" y="1300098"/>
            <a:ext cx="11369809" cy="4047778"/>
          </a:xfrm>
        </p:spPr>
        <p:txBody>
          <a:bodyPr/>
          <a:lstStyle/>
          <a:p>
            <a:pPr lvl="1"/>
            <a:r>
              <a:rPr lang="en-US" dirty="0"/>
              <a:t>Set up a file in your home directory </a:t>
            </a:r>
            <a:r>
              <a:rPr lang="en-US" dirty="0">
                <a:latin typeface="Courier" pitchFamily="2" charset="0"/>
              </a:rPr>
              <a:t>/ccs/home/&lt;username&gt;/.config/containers/</a:t>
            </a:r>
            <a:r>
              <a:rPr lang="en-US" dirty="0" err="1">
                <a:latin typeface="Courier" pitchFamily="2" charset="0"/>
              </a:rPr>
              <a:t>storage.conf</a:t>
            </a:r>
            <a:r>
              <a:rPr lang="en-US" dirty="0"/>
              <a:t> with the following content:</a:t>
            </a:r>
          </a:p>
          <a:p>
            <a:pPr lvl="1"/>
            <a:endParaRPr lang="en-US" dirty="0"/>
          </a:p>
        </p:txBody>
      </p:sp>
      <p:sp>
        <p:nvSpPr>
          <p:cNvPr id="6" name="TextBox 5">
            <a:extLst>
              <a:ext uri="{FF2B5EF4-FFF2-40B4-BE49-F238E27FC236}">
                <a16:creationId xmlns:a16="http://schemas.microsoft.com/office/drawing/2014/main" id="{E72356CA-E86A-E372-85E1-E66997EFE8B6}"/>
              </a:ext>
            </a:extLst>
          </p:cNvPr>
          <p:cNvSpPr txBox="1"/>
          <p:nvPr/>
        </p:nvSpPr>
        <p:spPr>
          <a:xfrm>
            <a:off x="1364365" y="2384830"/>
            <a:ext cx="9541528" cy="3539430"/>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pPr indent="-111125">
              <a:spcBef>
                <a:spcPts val="0"/>
              </a:spcBef>
            </a:pPr>
            <a:r>
              <a:rPr lang="en-US" sz="1600" dirty="0">
                <a:latin typeface="Courier" pitchFamily="2" charset="0"/>
              </a:rPr>
              <a:t>[storage]</a:t>
            </a:r>
          </a:p>
          <a:p>
            <a:pPr indent="-111125">
              <a:spcBef>
                <a:spcPts val="0"/>
              </a:spcBef>
            </a:pPr>
            <a:r>
              <a:rPr lang="en-US" sz="1600" dirty="0">
                <a:latin typeface="Courier" pitchFamily="2" charset="0"/>
              </a:rPr>
              <a:t>driver = "overlay"</a:t>
            </a:r>
          </a:p>
          <a:p>
            <a:pPr indent="-111125">
              <a:spcBef>
                <a:spcPts val="0"/>
              </a:spcBef>
            </a:pPr>
            <a:r>
              <a:rPr lang="en-US" sz="1600" dirty="0" err="1">
                <a:latin typeface="Courier" pitchFamily="2" charset="0"/>
              </a:rPr>
              <a:t>graphroot</a:t>
            </a:r>
            <a:r>
              <a:rPr lang="en-US" sz="1600" dirty="0">
                <a:latin typeface="Courier" pitchFamily="2" charset="0"/>
              </a:rPr>
              <a:t> = "/</a:t>
            </a:r>
            <a:r>
              <a:rPr lang="en-US" sz="1600" dirty="0" err="1">
                <a:latin typeface="Courier" pitchFamily="2" charset="0"/>
              </a:rPr>
              <a:t>tmp</a:t>
            </a:r>
            <a:r>
              <a:rPr lang="en-US" sz="1600" dirty="0">
                <a:latin typeface="Courier" pitchFamily="2" charset="0"/>
              </a:rPr>
              <a:t>/containers/&lt;user&gt;"</a:t>
            </a:r>
          </a:p>
          <a:p>
            <a:pPr indent="-111125">
              <a:spcBef>
                <a:spcPts val="0"/>
              </a:spcBef>
            </a:pPr>
            <a:endParaRPr lang="en-US" sz="1600" dirty="0">
              <a:latin typeface="Courier" pitchFamily="2" charset="0"/>
            </a:endParaRPr>
          </a:p>
          <a:p>
            <a:pPr indent="-111125">
              <a:spcBef>
                <a:spcPts val="0"/>
              </a:spcBef>
            </a:pPr>
            <a:r>
              <a:rPr lang="en-US" sz="1600" dirty="0">
                <a:latin typeface="Courier" pitchFamily="2" charset="0"/>
              </a:rPr>
              <a:t>[</a:t>
            </a:r>
            <a:r>
              <a:rPr lang="en-US" sz="1600" dirty="0" err="1">
                <a:latin typeface="Courier" pitchFamily="2" charset="0"/>
              </a:rPr>
              <a:t>storage.options</a:t>
            </a:r>
            <a:r>
              <a:rPr lang="en-US" sz="1600" dirty="0">
                <a:latin typeface="Courier" pitchFamily="2" charset="0"/>
              </a:rPr>
              <a:t>]</a:t>
            </a:r>
          </a:p>
          <a:p>
            <a:pPr indent="-111125">
              <a:spcBef>
                <a:spcPts val="0"/>
              </a:spcBef>
            </a:pPr>
            <a:r>
              <a:rPr lang="en-US" sz="1600" dirty="0" err="1">
                <a:latin typeface="Courier" pitchFamily="2" charset="0"/>
              </a:rPr>
              <a:t>additionalimagestores</a:t>
            </a:r>
            <a:r>
              <a:rPr lang="en-US" sz="1600" dirty="0">
                <a:latin typeface="Courier" pitchFamily="2" charset="0"/>
              </a:rPr>
              <a:t> = [</a:t>
            </a:r>
          </a:p>
          <a:p>
            <a:pPr indent="-111125">
              <a:spcBef>
                <a:spcPts val="0"/>
              </a:spcBef>
            </a:pPr>
            <a:r>
              <a:rPr lang="en-US" sz="1600" dirty="0">
                <a:latin typeface="Courier" pitchFamily="2" charset="0"/>
              </a:rPr>
              <a:t>]</a:t>
            </a:r>
          </a:p>
          <a:p>
            <a:pPr indent="-111125">
              <a:spcBef>
                <a:spcPts val="0"/>
              </a:spcBef>
            </a:pPr>
            <a:endParaRPr lang="en-US" sz="1600" dirty="0">
              <a:latin typeface="Courier" pitchFamily="2" charset="0"/>
            </a:endParaRPr>
          </a:p>
          <a:p>
            <a:pPr indent="-111125">
              <a:spcBef>
                <a:spcPts val="0"/>
              </a:spcBef>
            </a:pPr>
            <a:r>
              <a:rPr lang="en-US" sz="1600" dirty="0">
                <a:latin typeface="Courier" pitchFamily="2" charset="0"/>
              </a:rPr>
              <a:t>[</a:t>
            </a:r>
            <a:r>
              <a:rPr lang="en-US" sz="1600" dirty="0" err="1">
                <a:latin typeface="Courier" pitchFamily="2" charset="0"/>
              </a:rPr>
              <a:t>storage.options.overlay</a:t>
            </a:r>
            <a:r>
              <a:rPr lang="en-US" sz="1600" dirty="0">
                <a:latin typeface="Courier" pitchFamily="2" charset="0"/>
              </a:rPr>
              <a:t>]</a:t>
            </a:r>
          </a:p>
          <a:p>
            <a:pPr indent="-111125">
              <a:spcBef>
                <a:spcPts val="0"/>
              </a:spcBef>
            </a:pPr>
            <a:r>
              <a:rPr lang="en-US" sz="1600" dirty="0" err="1">
                <a:latin typeface="Courier" pitchFamily="2" charset="0"/>
              </a:rPr>
              <a:t>ignore_chown_errors</a:t>
            </a:r>
            <a:r>
              <a:rPr lang="en-US" sz="1600" dirty="0">
                <a:latin typeface="Courier" pitchFamily="2" charset="0"/>
              </a:rPr>
              <a:t> = "true"</a:t>
            </a:r>
          </a:p>
          <a:p>
            <a:pPr indent="-111125">
              <a:spcBef>
                <a:spcPts val="0"/>
              </a:spcBef>
            </a:pPr>
            <a:r>
              <a:rPr lang="en-US" sz="1600" dirty="0" err="1">
                <a:latin typeface="Courier" pitchFamily="2" charset="0"/>
              </a:rPr>
              <a:t>mount_program</a:t>
            </a:r>
            <a:r>
              <a:rPr lang="en-US" sz="1600" dirty="0">
                <a:latin typeface="Courier" pitchFamily="2" charset="0"/>
              </a:rPr>
              <a:t> = "/</a:t>
            </a:r>
            <a:r>
              <a:rPr lang="en-US" sz="1600" dirty="0" err="1">
                <a:latin typeface="Courier" pitchFamily="2" charset="0"/>
              </a:rPr>
              <a:t>usr</a:t>
            </a:r>
            <a:r>
              <a:rPr lang="en-US" sz="1600" dirty="0">
                <a:latin typeface="Courier" pitchFamily="2" charset="0"/>
              </a:rPr>
              <a:t>/bin/fuse-</a:t>
            </a:r>
            <a:r>
              <a:rPr lang="en-US" sz="1600" dirty="0" err="1">
                <a:latin typeface="Courier" pitchFamily="2" charset="0"/>
              </a:rPr>
              <a:t>overlayfs</a:t>
            </a:r>
            <a:r>
              <a:rPr lang="en-US" sz="1600" dirty="0">
                <a:latin typeface="Courier" pitchFamily="2" charset="0"/>
              </a:rPr>
              <a:t>"</a:t>
            </a:r>
          </a:p>
          <a:p>
            <a:pPr indent="-111125">
              <a:spcBef>
                <a:spcPts val="0"/>
              </a:spcBef>
            </a:pPr>
            <a:r>
              <a:rPr lang="en-US" sz="1600" dirty="0" err="1">
                <a:latin typeface="Courier" pitchFamily="2" charset="0"/>
              </a:rPr>
              <a:t>mountopt</a:t>
            </a:r>
            <a:r>
              <a:rPr lang="en-US" sz="1600" dirty="0">
                <a:latin typeface="Courier" pitchFamily="2" charset="0"/>
              </a:rPr>
              <a:t> = "</a:t>
            </a:r>
            <a:r>
              <a:rPr lang="en-US" sz="1600" dirty="0" err="1">
                <a:latin typeface="Courier" pitchFamily="2" charset="0"/>
              </a:rPr>
              <a:t>nodev,metacopy</a:t>
            </a:r>
            <a:r>
              <a:rPr lang="en-US" sz="1600" dirty="0">
                <a:latin typeface="Courier" pitchFamily="2" charset="0"/>
              </a:rPr>
              <a:t>=on"</a:t>
            </a:r>
          </a:p>
          <a:p>
            <a:pPr indent="-111125">
              <a:spcBef>
                <a:spcPts val="0"/>
              </a:spcBef>
            </a:pPr>
            <a:endParaRPr lang="en-US" sz="1600" dirty="0">
              <a:latin typeface="Courier" pitchFamily="2" charset="0"/>
            </a:endParaRPr>
          </a:p>
          <a:p>
            <a:pPr indent="-111125">
              <a:spcBef>
                <a:spcPts val="0"/>
              </a:spcBef>
            </a:pPr>
            <a:r>
              <a:rPr lang="en-US" sz="1600" dirty="0">
                <a:latin typeface="Courier" pitchFamily="2" charset="0"/>
              </a:rPr>
              <a:t>[</a:t>
            </a:r>
            <a:r>
              <a:rPr lang="en-US" sz="1600" dirty="0" err="1">
                <a:latin typeface="Courier" pitchFamily="2" charset="0"/>
              </a:rPr>
              <a:t>storage.options.thinpool</a:t>
            </a:r>
            <a:r>
              <a:rPr lang="en-US" sz="1600" dirty="0">
                <a:latin typeface="Courier" pitchFamily="2" charset="0"/>
              </a:rPr>
              <a:t>]</a:t>
            </a:r>
          </a:p>
        </p:txBody>
      </p:sp>
    </p:spTree>
    <p:extLst>
      <p:ext uri="{BB962C8B-B14F-4D97-AF65-F5344CB8AC3E}">
        <p14:creationId xmlns:p14="http://schemas.microsoft.com/office/powerpoint/2010/main" val="395902237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704BDD-CE25-7FF3-CBE4-1AB12DF3F42C}"/>
              </a:ext>
            </a:extLst>
          </p:cNvPr>
          <p:cNvSpPr>
            <a:spLocks noGrp="1"/>
          </p:cNvSpPr>
          <p:nvPr>
            <p:ph type="title"/>
          </p:nvPr>
        </p:nvSpPr>
        <p:spPr/>
        <p:txBody>
          <a:bodyPr/>
          <a:lstStyle/>
          <a:p>
            <a:r>
              <a:rPr lang="en-US" dirty="0"/>
              <a:t>Summit: building container…</a:t>
            </a:r>
          </a:p>
        </p:txBody>
      </p:sp>
      <p:sp>
        <p:nvSpPr>
          <p:cNvPr id="3" name="Content Placeholder 2">
            <a:extLst>
              <a:ext uri="{FF2B5EF4-FFF2-40B4-BE49-F238E27FC236}">
                <a16:creationId xmlns:a16="http://schemas.microsoft.com/office/drawing/2014/main" id="{98230B3B-8AF2-36B0-97E5-AE2CB5FFE73E}"/>
              </a:ext>
            </a:extLst>
          </p:cNvPr>
          <p:cNvSpPr>
            <a:spLocks noGrp="1"/>
          </p:cNvSpPr>
          <p:nvPr>
            <p:ph idx="1"/>
          </p:nvPr>
        </p:nvSpPr>
        <p:spPr>
          <a:xfrm>
            <a:off x="365760" y="1300098"/>
            <a:ext cx="11369809" cy="4047778"/>
          </a:xfrm>
        </p:spPr>
        <p:txBody>
          <a:bodyPr/>
          <a:lstStyle/>
          <a:p>
            <a:pPr lvl="1"/>
            <a:r>
              <a:rPr lang="en-US" dirty="0"/>
              <a:t>Build an image using the </a:t>
            </a:r>
            <a:r>
              <a:rPr lang="en-US" dirty="0" err="1"/>
              <a:t>Dockerfile</a:t>
            </a:r>
            <a:r>
              <a:rPr lang="en-US" dirty="0"/>
              <a:t> you created previously</a:t>
            </a:r>
          </a:p>
          <a:p>
            <a:pPr lvl="1"/>
            <a:endParaRPr lang="en-US" dirty="0"/>
          </a:p>
          <a:p>
            <a:pPr lvl="1"/>
            <a:endParaRPr lang="en-US" dirty="0"/>
          </a:p>
          <a:p>
            <a:pPr lvl="1"/>
            <a:endParaRPr lang="en-US" dirty="0"/>
          </a:p>
          <a:p>
            <a:pPr lvl="1"/>
            <a:endParaRPr lang="en-US" dirty="0"/>
          </a:p>
          <a:p>
            <a:pPr lvl="1"/>
            <a:endParaRPr lang="en-US" dirty="0"/>
          </a:p>
          <a:p>
            <a:pPr lvl="1"/>
            <a:r>
              <a:rPr lang="en-US" dirty="0"/>
              <a:t>The build can take quite a while on Summit, so you might want to run it as a background process.</a:t>
            </a:r>
          </a:p>
          <a:p>
            <a:pPr lvl="1"/>
            <a:r>
              <a:rPr lang="en-US" dirty="0"/>
              <a:t>Save </a:t>
            </a:r>
            <a:r>
              <a:rPr lang="en-US" dirty="0" err="1"/>
              <a:t>Podman</a:t>
            </a:r>
            <a:r>
              <a:rPr lang="en-US" dirty="0"/>
              <a:t> image to a tar file in a </a:t>
            </a:r>
            <a:r>
              <a:rPr lang="en-US" dirty="0" err="1"/>
              <a:t>gpfs</a:t>
            </a:r>
            <a:r>
              <a:rPr lang="en-US" dirty="0"/>
              <a:t> folder, e.g. in the project one</a:t>
            </a:r>
          </a:p>
        </p:txBody>
      </p:sp>
      <p:sp>
        <p:nvSpPr>
          <p:cNvPr id="5" name="TextBox 4">
            <a:extLst>
              <a:ext uri="{FF2B5EF4-FFF2-40B4-BE49-F238E27FC236}">
                <a16:creationId xmlns:a16="http://schemas.microsoft.com/office/drawing/2014/main" id="{475B3D76-DF18-8E28-AD1C-E8B8C032EC04}"/>
              </a:ext>
            </a:extLst>
          </p:cNvPr>
          <p:cNvSpPr txBox="1"/>
          <p:nvPr/>
        </p:nvSpPr>
        <p:spPr>
          <a:xfrm>
            <a:off x="1318632" y="1902610"/>
            <a:ext cx="8750919" cy="1323439"/>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sz="1600" dirty="0">
                <a:latin typeface="Courier" pitchFamily="2" charset="0"/>
              </a:rPr>
              <a:t>module purge</a:t>
            </a:r>
          </a:p>
          <a:p>
            <a:r>
              <a:rPr lang="en-US" sz="1600" dirty="0">
                <a:latin typeface="Courier" pitchFamily="2" charset="0"/>
              </a:rPr>
              <a:t>module load </a:t>
            </a:r>
            <a:r>
              <a:rPr lang="en-US" sz="1600" dirty="0" err="1">
                <a:latin typeface="Courier" pitchFamily="2" charset="0"/>
              </a:rPr>
              <a:t>DefApps</a:t>
            </a:r>
            <a:endParaRPr lang="en-US" sz="1600" dirty="0">
              <a:latin typeface="Courier" pitchFamily="2" charset="0"/>
            </a:endParaRPr>
          </a:p>
          <a:p>
            <a:r>
              <a:rPr lang="en-US" sz="1600" dirty="0">
                <a:latin typeface="Courier" pitchFamily="2" charset="0"/>
              </a:rPr>
              <a:t>module load </a:t>
            </a:r>
            <a:r>
              <a:rPr lang="en-US" sz="1600" dirty="0" err="1">
                <a:latin typeface="Courier" pitchFamily="2" charset="0"/>
              </a:rPr>
              <a:t>gcc</a:t>
            </a:r>
            <a:r>
              <a:rPr lang="en-US" sz="1600" dirty="0">
                <a:latin typeface="Courier" pitchFamily="2" charset="0"/>
              </a:rPr>
              <a:t>/9.1.0</a:t>
            </a:r>
          </a:p>
          <a:p>
            <a:endParaRPr lang="en-US" sz="1600" dirty="0">
              <a:latin typeface="Courier" pitchFamily="2" charset="0"/>
            </a:endParaRPr>
          </a:p>
          <a:p>
            <a:r>
              <a:rPr lang="en-US" sz="1600" dirty="0" err="1">
                <a:latin typeface="Courier" pitchFamily="2" charset="0"/>
              </a:rPr>
              <a:t>podman</a:t>
            </a:r>
            <a:r>
              <a:rPr lang="en-US" sz="1600" dirty="0">
                <a:latin typeface="Courier" pitchFamily="2" charset="0"/>
              </a:rPr>
              <a:t> build -v $MPI_ROOT:$MPI_ROOT -f </a:t>
            </a:r>
            <a:r>
              <a:rPr lang="en-US" sz="1600" dirty="0" err="1">
                <a:latin typeface="Courier" pitchFamily="2" charset="0"/>
              </a:rPr>
              <a:t>Dockerfile</a:t>
            </a:r>
            <a:r>
              <a:rPr lang="en-US" sz="1600" dirty="0">
                <a:latin typeface="Courier" pitchFamily="2" charset="0"/>
              </a:rPr>
              <a:t> -t app .</a:t>
            </a:r>
          </a:p>
        </p:txBody>
      </p:sp>
      <p:sp>
        <p:nvSpPr>
          <p:cNvPr id="6" name="TextBox 5">
            <a:extLst>
              <a:ext uri="{FF2B5EF4-FFF2-40B4-BE49-F238E27FC236}">
                <a16:creationId xmlns:a16="http://schemas.microsoft.com/office/drawing/2014/main" id="{49999C03-62B8-BB9D-579A-C80D80D8738D}"/>
              </a:ext>
            </a:extLst>
          </p:cNvPr>
          <p:cNvSpPr txBox="1"/>
          <p:nvPr/>
        </p:nvSpPr>
        <p:spPr>
          <a:xfrm>
            <a:off x="1318632" y="4857662"/>
            <a:ext cx="8750919" cy="338554"/>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sz="1600" dirty="0" err="1">
                <a:latin typeface="Courier" pitchFamily="2" charset="0"/>
              </a:rPr>
              <a:t>podman</a:t>
            </a:r>
            <a:r>
              <a:rPr lang="en-US" sz="1600" dirty="0">
                <a:latin typeface="Courier" pitchFamily="2" charset="0"/>
              </a:rPr>
              <a:t> save -o /</a:t>
            </a:r>
            <a:r>
              <a:rPr lang="en-US" sz="1600" dirty="0" err="1">
                <a:latin typeface="Courier" pitchFamily="2" charset="0"/>
              </a:rPr>
              <a:t>gpfs</a:t>
            </a:r>
            <a:r>
              <a:rPr lang="en-US" sz="1600" dirty="0">
                <a:latin typeface="Courier" pitchFamily="2" charset="0"/>
              </a:rPr>
              <a:t>/alpine/</a:t>
            </a:r>
            <a:r>
              <a:rPr lang="en-US" sz="1600" dirty="0" err="1">
                <a:latin typeface="Courier" pitchFamily="2" charset="0"/>
              </a:rPr>
              <a:t>proj</a:t>
            </a:r>
            <a:r>
              <a:rPr lang="en-US" sz="1600" dirty="0">
                <a:latin typeface="Courier" pitchFamily="2" charset="0"/>
              </a:rPr>
              <a:t>-shared/xxx/</a:t>
            </a:r>
            <a:r>
              <a:rPr lang="en-US" sz="1600" dirty="0" err="1">
                <a:latin typeface="Courier" pitchFamily="2" charset="0"/>
              </a:rPr>
              <a:t>app.tar</a:t>
            </a:r>
            <a:r>
              <a:rPr lang="en-US" sz="1600" dirty="0">
                <a:latin typeface="Courier" pitchFamily="2" charset="0"/>
              </a:rPr>
              <a:t> localhost/app</a:t>
            </a:r>
            <a:endParaRPr lang="en-US" sz="1600" dirty="0"/>
          </a:p>
        </p:txBody>
      </p:sp>
    </p:spTree>
    <p:extLst>
      <p:ext uri="{BB962C8B-B14F-4D97-AF65-F5344CB8AC3E}">
        <p14:creationId xmlns:p14="http://schemas.microsoft.com/office/powerpoint/2010/main" val="306729305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704BDD-CE25-7FF3-CBE4-1AB12DF3F42C}"/>
              </a:ext>
            </a:extLst>
          </p:cNvPr>
          <p:cNvSpPr>
            <a:spLocks noGrp="1"/>
          </p:cNvSpPr>
          <p:nvPr>
            <p:ph type="title"/>
          </p:nvPr>
        </p:nvSpPr>
        <p:spPr/>
        <p:txBody>
          <a:bodyPr/>
          <a:lstStyle/>
          <a:p>
            <a:r>
              <a:rPr lang="en-US" dirty="0"/>
              <a:t>Summit: building Singularity image</a:t>
            </a:r>
          </a:p>
        </p:txBody>
      </p:sp>
      <p:sp>
        <p:nvSpPr>
          <p:cNvPr id="3" name="Content Placeholder 2">
            <a:extLst>
              <a:ext uri="{FF2B5EF4-FFF2-40B4-BE49-F238E27FC236}">
                <a16:creationId xmlns:a16="http://schemas.microsoft.com/office/drawing/2014/main" id="{98230B3B-8AF2-36B0-97E5-AE2CB5FFE73E}"/>
              </a:ext>
            </a:extLst>
          </p:cNvPr>
          <p:cNvSpPr>
            <a:spLocks noGrp="1"/>
          </p:cNvSpPr>
          <p:nvPr>
            <p:ph idx="1"/>
          </p:nvPr>
        </p:nvSpPr>
        <p:spPr>
          <a:xfrm>
            <a:off x="365760" y="1288947"/>
            <a:ext cx="11369809" cy="4047778"/>
          </a:xfrm>
        </p:spPr>
        <p:txBody>
          <a:bodyPr/>
          <a:lstStyle/>
          <a:p>
            <a:pPr marL="457200" indent="-457200">
              <a:buFont typeface="+mj-lt"/>
              <a:buAutoNum type="arabicPeriod" startAt="3"/>
            </a:pPr>
            <a:r>
              <a:rPr lang="en-US" dirty="0"/>
              <a:t>Build Singularity image</a:t>
            </a:r>
          </a:p>
          <a:p>
            <a:pPr lvl="1"/>
            <a:r>
              <a:rPr lang="en-US" dirty="0"/>
              <a:t>Create an interactive job on Summit (you cannot build a large Singularity image on login node due to resource restrictions)</a:t>
            </a:r>
          </a:p>
          <a:p>
            <a:pPr lvl="2"/>
            <a:endParaRPr lang="en-US" dirty="0"/>
          </a:p>
          <a:p>
            <a:pPr lvl="2"/>
            <a:endParaRPr lang="en-US" dirty="0"/>
          </a:p>
          <a:p>
            <a:pPr lvl="1"/>
            <a:endParaRPr lang="en-US" dirty="0"/>
          </a:p>
          <a:p>
            <a:pPr lvl="1"/>
            <a:r>
              <a:rPr lang="en-US" dirty="0"/>
              <a:t>Change to the </a:t>
            </a:r>
            <a:r>
              <a:rPr lang="en-US" dirty="0" err="1"/>
              <a:t>gpfs</a:t>
            </a:r>
            <a:r>
              <a:rPr lang="en-US" dirty="0"/>
              <a:t> folder with the </a:t>
            </a:r>
            <a:r>
              <a:rPr lang="en-US" dirty="0" err="1"/>
              <a:t>Podman</a:t>
            </a:r>
            <a:r>
              <a:rPr lang="en-US" dirty="0"/>
              <a:t> tar file and build a Singularity file</a:t>
            </a:r>
          </a:p>
          <a:p>
            <a:pPr lvl="1"/>
            <a:endParaRPr lang="en-US" dirty="0"/>
          </a:p>
        </p:txBody>
      </p:sp>
      <p:sp>
        <p:nvSpPr>
          <p:cNvPr id="7" name="TextBox 6">
            <a:extLst>
              <a:ext uri="{FF2B5EF4-FFF2-40B4-BE49-F238E27FC236}">
                <a16:creationId xmlns:a16="http://schemas.microsoft.com/office/drawing/2014/main" id="{B08FFF9F-7116-CC46-1082-0AF472BB595B}"/>
              </a:ext>
            </a:extLst>
          </p:cNvPr>
          <p:cNvSpPr txBox="1"/>
          <p:nvPr/>
        </p:nvSpPr>
        <p:spPr>
          <a:xfrm>
            <a:off x="1173666" y="2515906"/>
            <a:ext cx="8750919" cy="338554"/>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sz="1600" dirty="0" err="1">
                <a:latin typeface="Courier" pitchFamily="2" charset="0"/>
              </a:rPr>
              <a:t>bsub</a:t>
            </a:r>
            <a:r>
              <a:rPr lang="en-US" sz="1600" dirty="0">
                <a:latin typeface="Courier" pitchFamily="2" charset="0"/>
              </a:rPr>
              <a:t> -Is -W 0:50 -</a:t>
            </a:r>
            <a:r>
              <a:rPr lang="en-US" sz="1600" dirty="0" err="1">
                <a:latin typeface="Courier" pitchFamily="2" charset="0"/>
              </a:rPr>
              <a:t>nnodes</a:t>
            </a:r>
            <a:r>
              <a:rPr lang="en-US" sz="1600" dirty="0">
                <a:latin typeface="Courier" pitchFamily="2" charset="0"/>
              </a:rPr>
              <a:t> 1 -P &lt;your project&gt; $SHELL</a:t>
            </a:r>
          </a:p>
        </p:txBody>
      </p:sp>
      <p:sp>
        <p:nvSpPr>
          <p:cNvPr id="8" name="TextBox 7">
            <a:extLst>
              <a:ext uri="{FF2B5EF4-FFF2-40B4-BE49-F238E27FC236}">
                <a16:creationId xmlns:a16="http://schemas.microsoft.com/office/drawing/2014/main" id="{07A8ED65-DC6F-BF6B-9883-5D4C6AA30C3D}"/>
              </a:ext>
            </a:extLst>
          </p:cNvPr>
          <p:cNvSpPr txBox="1"/>
          <p:nvPr/>
        </p:nvSpPr>
        <p:spPr>
          <a:xfrm>
            <a:off x="1173665" y="3988658"/>
            <a:ext cx="8750919" cy="584775"/>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sz="1600" dirty="0">
                <a:latin typeface="Courier" pitchFamily="2" charset="0"/>
              </a:rPr>
              <a:t>cd /</a:t>
            </a:r>
            <a:r>
              <a:rPr lang="en-US" sz="1600" dirty="0" err="1">
                <a:latin typeface="Courier" pitchFamily="2" charset="0"/>
              </a:rPr>
              <a:t>gpfs</a:t>
            </a:r>
            <a:r>
              <a:rPr lang="en-US" sz="1600" dirty="0">
                <a:latin typeface="Courier" pitchFamily="2" charset="0"/>
              </a:rPr>
              <a:t>/alpine/</a:t>
            </a:r>
            <a:r>
              <a:rPr lang="en-US" sz="1600" dirty="0" err="1">
                <a:latin typeface="Courier" pitchFamily="2" charset="0"/>
              </a:rPr>
              <a:t>proj</a:t>
            </a:r>
            <a:r>
              <a:rPr lang="en-US" sz="1600" dirty="0">
                <a:latin typeface="Courier" pitchFamily="2" charset="0"/>
              </a:rPr>
              <a:t>-shared/xxx</a:t>
            </a:r>
          </a:p>
          <a:p>
            <a:r>
              <a:rPr lang="en-US" sz="1600" dirty="0">
                <a:latin typeface="Courier" pitchFamily="2" charset="0"/>
              </a:rPr>
              <a:t>singularity build --disable-cache </a:t>
            </a:r>
            <a:r>
              <a:rPr lang="en-US" sz="1600" dirty="0" err="1">
                <a:latin typeface="Courier" pitchFamily="2" charset="0"/>
              </a:rPr>
              <a:t>app.sif</a:t>
            </a:r>
            <a:r>
              <a:rPr lang="en-US" sz="1600" dirty="0">
                <a:latin typeface="Courier" pitchFamily="2" charset="0"/>
              </a:rPr>
              <a:t> docker-archive://</a:t>
            </a:r>
            <a:r>
              <a:rPr lang="en-US" sz="1600" dirty="0" err="1">
                <a:latin typeface="Courier" pitchFamily="2" charset="0"/>
              </a:rPr>
              <a:t>app.tar</a:t>
            </a:r>
            <a:r>
              <a:rPr lang="en-US" sz="1600" dirty="0">
                <a:latin typeface="Courier" pitchFamily="2" charset="0"/>
              </a:rPr>
              <a:t> </a:t>
            </a:r>
          </a:p>
        </p:txBody>
      </p:sp>
    </p:spTree>
    <p:extLst>
      <p:ext uri="{BB962C8B-B14F-4D97-AF65-F5344CB8AC3E}">
        <p14:creationId xmlns:p14="http://schemas.microsoft.com/office/powerpoint/2010/main" val="224285943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704BDD-CE25-7FF3-CBE4-1AB12DF3F42C}"/>
              </a:ext>
            </a:extLst>
          </p:cNvPr>
          <p:cNvSpPr>
            <a:spLocks noGrp="1"/>
          </p:cNvSpPr>
          <p:nvPr>
            <p:ph type="title"/>
          </p:nvPr>
        </p:nvSpPr>
        <p:spPr/>
        <p:txBody>
          <a:bodyPr/>
          <a:lstStyle/>
          <a:p>
            <a:r>
              <a:rPr lang="en-US" dirty="0"/>
              <a:t>Summit: running container</a:t>
            </a:r>
          </a:p>
        </p:txBody>
      </p:sp>
      <p:sp>
        <p:nvSpPr>
          <p:cNvPr id="3" name="Content Placeholder 2">
            <a:extLst>
              <a:ext uri="{FF2B5EF4-FFF2-40B4-BE49-F238E27FC236}">
                <a16:creationId xmlns:a16="http://schemas.microsoft.com/office/drawing/2014/main" id="{98230B3B-8AF2-36B0-97E5-AE2CB5FFE73E}"/>
              </a:ext>
            </a:extLst>
          </p:cNvPr>
          <p:cNvSpPr>
            <a:spLocks noGrp="1"/>
          </p:cNvSpPr>
          <p:nvPr>
            <p:ph idx="1"/>
          </p:nvPr>
        </p:nvSpPr>
        <p:spPr>
          <a:xfrm>
            <a:off x="365760" y="1288947"/>
            <a:ext cx="11369809" cy="4047778"/>
          </a:xfrm>
        </p:spPr>
        <p:txBody>
          <a:bodyPr/>
          <a:lstStyle/>
          <a:p>
            <a:pPr marL="457200" indent="-457200">
              <a:buFont typeface="+mj-lt"/>
              <a:buAutoNum type="arabicPeriod" startAt="4"/>
            </a:pPr>
            <a:r>
              <a:rPr lang="en-US" dirty="0"/>
              <a:t>Run Singularity image</a:t>
            </a:r>
          </a:p>
          <a:p>
            <a:pPr lvl="1"/>
            <a:r>
              <a:rPr lang="en-US" dirty="0"/>
              <a:t>Create a submit script </a:t>
            </a:r>
            <a:r>
              <a:rPr lang="en-US" dirty="0" err="1">
                <a:latin typeface="Courier" pitchFamily="2" charset="0"/>
              </a:rPr>
              <a:t>submit.lsf</a:t>
            </a:r>
            <a:endParaRPr lang="en-US" dirty="0">
              <a:latin typeface="Courier" pitchFamily="2" charset="0"/>
            </a:endParaRPr>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r>
              <a:rPr lang="en-US" dirty="0"/>
              <a:t>Schedule the job to run</a:t>
            </a:r>
          </a:p>
        </p:txBody>
      </p:sp>
      <p:sp>
        <p:nvSpPr>
          <p:cNvPr id="4" name="TextBox 3">
            <a:extLst>
              <a:ext uri="{FF2B5EF4-FFF2-40B4-BE49-F238E27FC236}">
                <a16:creationId xmlns:a16="http://schemas.microsoft.com/office/drawing/2014/main" id="{E90AEA5C-DEFE-DC32-6FE2-0FCF0BA9C1AC}"/>
              </a:ext>
            </a:extLst>
          </p:cNvPr>
          <p:cNvSpPr txBox="1"/>
          <p:nvPr/>
        </p:nvSpPr>
        <p:spPr>
          <a:xfrm>
            <a:off x="1116786" y="2203347"/>
            <a:ext cx="9955252" cy="3108543"/>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sz="1400" dirty="0">
                <a:latin typeface="Courier" pitchFamily="2" charset="0"/>
              </a:rPr>
              <a:t>#BSUB -P &lt;your project&gt;</a:t>
            </a:r>
          </a:p>
          <a:p>
            <a:r>
              <a:rPr lang="en-US" sz="1400" dirty="0">
                <a:latin typeface="Courier" pitchFamily="2" charset="0"/>
              </a:rPr>
              <a:t>#BSUB -W 0:30</a:t>
            </a:r>
          </a:p>
          <a:p>
            <a:r>
              <a:rPr lang="en-US" sz="1400" dirty="0">
                <a:latin typeface="Courier" pitchFamily="2" charset="0"/>
              </a:rPr>
              <a:t>#BSUB -</a:t>
            </a:r>
            <a:r>
              <a:rPr lang="en-US" sz="1400" dirty="0" err="1">
                <a:latin typeface="Courier" pitchFamily="2" charset="0"/>
              </a:rPr>
              <a:t>nnodes</a:t>
            </a:r>
            <a:r>
              <a:rPr lang="en-US" sz="1400" dirty="0">
                <a:latin typeface="Courier" pitchFamily="2" charset="0"/>
              </a:rPr>
              <a:t> 2</a:t>
            </a:r>
          </a:p>
          <a:p>
            <a:r>
              <a:rPr lang="en-US" sz="1400" dirty="0">
                <a:latin typeface="Courier" pitchFamily="2" charset="0"/>
              </a:rPr>
              <a:t>#BSUB -J singularity</a:t>
            </a:r>
          </a:p>
          <a:p>
            <a:r>
              <a:rPr lang="en-US" sz="1400" dirty="0">
                <a:latin typeface="Courier" pitchFamily="2" charset="0"/>
              </a:rPr>
              <a:t>#BSUB -o </a:t>
            </a:r>
            <a:r>
              <a:rPr lang="en-US" sz="1400" dirty="0" err="1">
                <a:latin typeface="Courier" pitchFamily="2" charset="0"/>
              </a:rPr>
              <a:t>singularity.%J</a:t>
            </a:r>
            <a:endParaRPr lang="en-US" sz="1400" dirty="0">
              <a:latin typeface="Courier" pitchFamily="2" charset="0"/>
            </a:endParaRPr>
          </a:p>
          <a:p>
            <a:r>
              <a:rPr lang="en-US" sz="1400" dirty="0">
                <a:latin typeface="Courier" pitchFamily="2" charset="0"/>
              </a:rPr>
              <a:t>#BSUB -e </a:t>
            </a:r>
            <a:r>
              <a:rPr lang="en-US" sz="1400" dirty="0" err="1">
                <a:latin typeface="Courier" pitchFamily="2" charset="0"/>
              </a:rPr>
              <a:t>singularity.%J</a:t>
            </a:r>
            <a:endParaRPr lang="en-US" sz="1400" dirty="0">
              <a:latin typeface="Courier" pitchFamily="2" charset="0"/>
            </a:endParaRPr>
          </a:p>
          <a:p>
            <a:endParaRPr lang="en-US" sz="1400" dirty="0">
              <a:latin typeface="Courier" pitchFamily="2" charset="0"/>
            </a:endParaRPr>
          </a:p>
          <a:p>
            <a:r>
              <a:rPr lang="en-US" sz="1400" dirty="0">
                <a:latin typeface="Courier" pitchFamily="2" charset="0"/>
              </a:rPr>
              <a:t>module purge</a:t>
            </a:r>
          </a:p>
          <a:p>
            <a:r>
              <a:rPr lang="en-US" sz="1400" dirty="0">
                <a:latin typeface="Courier" pitchFamily="2" charset="0"/>
              </a:rPr>
              <a:t>module load </a:t>
            </a:r>
            <a:r>
              <a:rPr lang="en-US" sz="1400" dirty="0" err="1">
                <a:latin typeface="Courier" pitchFamily="2" charset="0"/>
              </a:rPr>
              <a:t>DefApps</a:t>
            </a:r>
            <a:r>
              <a:rPr lang="en-US" sz="1400" dirty="0">
                <a:latin typeface="Courier" pitchFamily="2" charset="0"/>
              </a:rPr>
              <a:t> </a:t>
            </a:r>
            <a:r>
              <a:rPr lang="en-US" sz="1400" dirty="0" err="1">
                <a:latin typeface="Courier" pitchFamily="2" charset="0"/>
              </a:rPr>
              <a:t>gcc</a:t>
            </a:r>
            <a:r>
              <a:rPr lang="en-US" sz="1400" dirty="0">
                <a:latin typeface="Courier" pitchFamily="2" charset="0"/>
              </a:rPr>
              <a:t>/9.1.0</a:t>
            </a:r>
          </a:p>
          <a:p>
            <a:endParaRPr lang="en-US" sz="1400" dirty="0">
              <a:latin typeface="Courier" pitchFamily="2" charset="0"/>
            </a:endParaRPr>
          </a:p>
          <a:p>
            <a:r>
              <a:rPr lang="en-US" sz="1400" dirty="0">
                <a:latin typeface="Courier" pitchFamily="2" charset="0"/>
              </a:rPr>
              <a:t>source /</a:t>
            </a:r>
            <a:r>
              <a:rPr lang="en-US" sz="1400" dirty="0" err="1">
                <a:latin typeface="Courier" pitchFamily="2" charset="0"/>
              </a:rPr>
              <a:t>gpfs</a:t>
            </a:r>
            <a:r>
              <a:rPr lang="en-US" sz="1400" dirty="0">
                <a:latin typeface="Courier" pitchFamily="2" charset="0"/>
              </a:rPr>
              <a:t>/alpine/stf007/world-shared/containers/utils/</a:t>
            </a:r>
            <a:r>
              <a:rPr lang="en-US" sz="1400" dirty="0" err="1">
                <a:latin typeface="Courier" pitchFamily="2" charset="0"/>
              </a:rPr>
              <a:t>requiredmpilibs.source</a:t>
            </a:r>
            <a:endParaRPr lang="en-US" sz="1400" dirty="0">
              <a:latin typeface="Courier" pitchFamily="2" charset="0"/>
            </a:endParaRPr>
          </a:p>
          <a:p>
            <a:endParaRPr lang="en-US" sz="1400" dirty="0">
              <a:latin typeface="Courier" pitchFamily="2" charset="0"/>
            </a:endParaRPr>
          </a:p>
          <a:p>
            <a:r>
              <a:rPr lang="en-US" sz="1400" dirty="0" err="1">
                <a:latin typeface="Courier" pitchFamily="2" charset="0"/>
              </a:rPr>
              <a:t>jsrun</a:t>
            </a:r>
            <a:r>
              <a:rPr lang="en-US" sz="1400" dirty="0">
                <a:latin typeface="Courier" pitchFamily="2" charset="0"/>
              </a:rPr>
              <a:t> -n 8 -r4  singularity exec --bind $MPI_ROOT:$MPI_ROOT,/</a:t>
            </a:r>
            <a:r>
              <a:rPr lang="en-US" sz="1400" dirty="0" err="1">
                <a:latin typeface="Courier" pitchFamily="2" charset="0"/>
              </a:rPr>
              <a:t>autofs</a:t>
            </a:r>
            <a:r>
              <a:rPr lang="en-US" sz="1400" dirty="0">
                <a:latin typeface="Courier" pitchFamily="2" charset="0"/>
              </a:rPr>
              <a:t>/nccs-svm1_home1,/</a:t>
            </a:r>
            <a:r>
              <a:rPr lang="en-US" sz="1400" dirty="0" err="1">
                <a:latin typeface="Courier" pitchFamily="2" charset="0"/>
              </a:rPr>
              <a:t>autofs</a:t>
            </a:r>
            <a:r>
              <a:rPr lang="en-US" sz="1400" dirty="0">
                <a:latin typeface="Courier" pitchFamily="2" charset="0"/>
              </a:rPr>
              <a:t>/nccs-svm1_home1:/ccs/home </a:t>
            </a:r>
            <a:r>
              <a:rPr lang="en-US" sz="1400" dirty="0" err="1">
                <a:latin typeface="Courier" pitchFamily="2" charset="0"/>
              </a:rPr>
              <a:t>app.sif</a:t>
            </a:r>
            <a:r>
              <a:rPr lang="en-US" sz="1400" dirty="0">
                <a:latin typeface="Courier" pitchFamily="2" charset="0"/>
              </a:rPr>
              <a:t> /app/app</a:t>
            </a:r>
          </a:p>
        </p:txBody>
      </p:sp>
      <p:sp>
        <p:nvSpPr>
          <p:cNvPr id="5" name="TextBox 4">
            <a:extLst>
              <a:ext uri="{FF2B5EF4-FFF2-40B4-BE49-F238E27FC236}">
                <a16:creationId xmlns:a16="http://schemas.microsoft.com/office/drawing/2014/main" id="{4A9D07F9-ECC5-37B9-5AB8-AA9242F1AC9A}"/>
              </a:ext>
            </a:extLst>
          </p:cNvPr>
          <p:cNvSpPr txBox="1"/>
          <p:nvPr/>
        </p:nvSpPr>
        <p:spPr>
          <a:xfrm>
            <a:off x="1116786" y="5896255"/>
            <a:ext cx="9955252" cy="307777"/>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sz="1400" dirty="0" err="1">
                <a:latin typeface="Courier" pitchFamily="2" charset="0"/>
              </a:rPr>
              <a:t>bsub</a:t>
            </a:r>
            <a:r>
              <a:rPr lang="en-US" sz="1400" dirty="0">
                <a:latin typeface="Courier" pitchFamily="2" charset="0"/>
              </a:rPr>
              <a:t> </a:t>
            </a:r>
            <a:r>
              <a:rPr lang="en-US" sz="1400" dirty="0" err="1">
                <a:latin typeface="Courier" pitchFamily="2" charset="0"/>
              </a:rPr>
              <a:t>submit.lsf</a:t>
            </a:r>
            <a:endParaRPr lang="en-US" sz="1400" dirty="0">
              <a:latin typeface="Courier" pitchFamily="2" charset="0"/>
            </a:endParaRPr>
          </a:p>
        </p:txBody>
      </p:sp>
    </p:spTree>
    <p:extLst>
      <p:ext uri="{BB962C8B-B14F-4D97-AF65-F5344CB8AC3E}">
        <p14:creationId xmlns:p14="http://schemas.microsoft.com/office/powerpoint/2010/main" val="32657006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CE6E61-F11F-89C4-8CE0-75168829D158}"/>
              </a:ext>
            </a:extLst>
          </p:cNvPr>
          <p:cNvSpPr>
            <a:spLocks noGrp="1"/>
          </p:cNvSpPr>
          <p:nvPr>
            <p:ph type="title"/>
          </p:nvPr>
        </p:nvSpPr>
        <p:spPr/>
        <p:txBody>
          <a:bodyPr/>
          <a:lstStyle/>
          <a:p>
            <a:r>
              <a:rPr lang="en-US" b="1" dirty="0"/>
              <a:t>Reasons to use a workflow system</a:t>
            </a:r>
            <a:endParaRPr lang="en-US" dirty="0"/>
          </a:p>
        </p:txBody>
      </p:sp>
      <p:sp>
        <p:nvSpPr>
          <p:cNvPr id="3" name="Content Placeholder 2">
            <a:extLst>
              <a:ext uri="{FF2B5EF4-FFF2-40B4-BE49-F238E27FC236}">
                <a16:creationId xmlns:a16="http://schemas.microsoft.com/office/drawing/2014/main" id="{209A8AD8-45AF-F0D1-7488-04CC9A7B0F1A}"/>
              </a:ext>
            </a:extLst>
          </p:cNvPr>
          <p:cNvSpPr>
            <a:spLocks noGrp="1"/>
          </p:cNvSpPr>
          <p:nvPr>
            <p:ph idx="1"/>
          </p:nvPr>
        </p:nvSpPr>
        <p:spPr/>
        <p:txBody>
          <a:bodyPr/>
          <a:lstStyle/>
          <a:p>
            <a:r>
              <a:rPr lang="en-US" dirty="0"/>
              <a:t>I have a large complex problem that can be broken down into a number of distinct steps</a:t>
            </a:r>
          </a:p>
          <a:p>
            <a:r>
              <a:rPr lang="en-US" dirty="0"/>
              <a:t>I need to scale to a large jobs/systems</a:t>
            </a:r>
          </a:p>
          <a:p>
            <a:r>
              <a:rPr lang="en-US" dirty="0"/>
              <a:t>I want to documenting steps / run method </a:t>
            </a:r>
          </a:p>
          <a:p>
            <a:r>
              <a:rPr lang="en-US" dirty="0"/>
              <a:t>I need to be able to track and restart failed components</a:t>
            </a:r>
          </a:p>
          <a:p>
            <a:r>
              <a:rPr lang="en-US" dirty="0"/>
              <a:t>I want to be able to reproduce the results or have someone else reproduce them</a:t>
            </a:r>
          </a:p>
          <a:p>
            <a:r>
              <a:rPr lang="en-US" dirty="0"/>
              <a:t>My application requires building a complicated environment</a:t>
            </a:r>
          </a:p>
        </p:txBody>
      </p:sp>
    </p:spTree>
    <p:extLst>
      <p:ext uri="{BB962C8B-B14F-4D97-AF65-F5344CB8AC3E}">
        <p14:creationId xmlns:p14="http://schemas.microsoft.com/office/powerpoint/2010/main" val="1313413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CE6E61-F11F-89C4-8CE0-75168829D158}"/>
              </a:ext>
            </a:extLst>
          </p:cNvPr>
          <p:cNvSpPr>
            <a:spLocks noGrp="1"/>
          </p:cNvSpPr>
          <p:nvPr>
            <p:ph type="title"/>
          </p:nvPr>
        </p:nvSpPr>
        <p:spPr>
          <a:xfrm>
            <a:off x="365760" y="411480"/>
            <a:ext cx="11375136" cy="914400"/>
          </a:xfrm>
        </p:spPr>
        <p:txBody>
          <a:bodyPr/>
          <a:lstStyle/>
          <a:p>
            <a:r>
              <a:rPr lang="en-US" dirty="0"/>
              <a:t>Workflow components</a:t>
            </a:r>
          </a:p>
        </p:txBody>
      </p:sp>
      <p:sp>
        <p:nvSpPr>
          <p:cNvPr id="3" name="Content Placeholder 2">
            <a:extLst>
              <a:ext uri="{FF2B5EF4-FFF2-40B4-BE49-F238E27FC236}">
                <a16:creationId xmlns:a16="http://schemas.microsoft.com/office/drawing/2014/main" id="{209A8AD8-45AF-F0D1-7488-04CC9A7B0F1A}"/>
              </a:ext>
            </a:extLst>
          </p:cNvPr>
          <p:cNvSpPr>
            <a:spLocks noGrp="1"/>
          </p:cNvSpPr>
          <p:nvPr>
            <p:ph sz="half" idx="2"/>
          </p:nvPr>
        </p:nvSpPr>
        <p:spPr>
          <a:xfrm>
            <a:off x="447502" y="1326063"/>
            <a:ext cx="5588000" cy="3373438"/>
          </a:xfrm>
        </p:spPr>
        <p:txBody>
          <a:bodyPr/>
          <a:lstStyle/>
          <a:p>
            <a:r>
              <a:rPr lang="en-US" b="1" dirty="0"/>
              <a:t>Resource provisioning</a:t>
            </a:r>
          </a:p>
          <a:p>
            <a:pPr lvl="1"/>
            <a:r>
              <a:rPr lang="en-US" dirty="0"/>
              <a:t>Each step of the workflow needs to execute on compute resources</a:t>
            </a:r>
          </a:p>
          <a:p>
            <a:pPr lvl="1"/>
            <a:r>
              <a:rPr lang="en-US" dirty="0"/>
              <a:t>These may be preconfigured (e.g. a supercomputer) or dynamically allocated (e.g. cloud)</a:t>
            </a:r>
          </a:p>
          <a:p>
            <a:pPr lvl="1"/>
            <a:r>
              <a:rPr lang="en-US" dirty="0"/>
              <a:t>The execution environment needs to be established (e.g. libraries, runtimes, hardware drivers, etc.</a:t>
            </a:r>
          </a:p>
          <a:p>
            <a:r>
              <a:rPr lang="en-US" b="1" dirty="0"/>
              <a:t>Data management</a:t>
            </a:r>
          </a:p>
          <a:p>
            <a:pPr lvl="1"/>
            <a:r>
              <a:rPr lang="en-US" dirty="0"/>
              <a:t>Steps may consume data – must be available before execution commences</a:t>
            </a:r>
          </a:p>
          <a:p>
            <a:pPr lvl="1"/>
            <a:r>
              <a:rPr lang="en-US" dirty="0"/>
              <a:t>Steps may produce data – how much, where will it be stored?</a:t>
            </a:r>
          </a:p>
          <a:p>
            <a:pPr lvl="1"/>
            <a:r>
              <a:rPr lang="en-US" dirty="0"/>
              <a:t>What to do with the data from the workflow?</a:t>
            </a:r>
          </a:p>
          <a:p>
            <a:pPr lvl="1"/>
            <a:endParaRPr lang="en-US" dirty="0"/>
          </a:p>
        </p:txBody>
      </p:sp>
      <p:sp>
        <p:nvSpPr>
          <p:cNvPr id="11" name="Content Placeholder 10">
            <a:extLst>
              <a:ext uri="{FF2B5EF4-FFF2-40B4-BE49-F238E27FC236}">
                <a16:creationId xmlns:a16="http://schemas.microsoft.com/office/drawing/2014/main" id="{11DFC27E-0F76-150D-D5CD-27899E1895D9}"/>
              </a:ext>
            </a:extLst>
          </p:cNvPr>
          <p:cNvSpPr>
            <a:spLocks noGrp="1"/>
          </p:cNvSpPr>
          <p:nvPr>
            <p:ph sz="quarter" idx="4"/>
          </p:nvPr>
        </p:nvSpPr>
        <p:spPr>
          <a:xfrm>
            <a:off x="6209216" y="1325563"/>
            <a:ext cx="5531934" cy="3373229"/>
          </a:xfrm>
        </p:spPr>
        <p:txBody>
          <a:bodyPr/>
          <a:lstStyle/>
          <a:p>
            <a:r>
              <a:rPr lang="en-US" b="1" dirty="0"/>
              <a:t>Job submission</a:t>
            </a:r>
          </a:p>
          <a:p>
            <a:pPr lvl="1"/>
            <a:r>
              <a:rPr lang="en-US" dirty="0"/>
              <a:t>Access to HPC systems is typically through a batch system</a:t>
            </a:r>
          </a:p>
          <a:p>
            <a:pPr lvl="1"/>
            <a:r>
              <a:rPr lang="en-US" dirty="0"/>
              <a:t>These require scripts that determine what resources are required for the job to run</a:t>
            </a:r>
          </a:p>
          <a:p>
            <a:r>
              <a:rPr lang="en-US" b="1" dirty="0"/>
              <a:t>Workflow management</a:t>
            </a:r>
          </a:p>
          <a:p>
            <a:pPr lvl="1"/>
            <a:r>
              <a:rPr lang="en-US" dirty="0"/>
              <a:t>Orchestrates the flow of activities needed to carry out the computation</a:t>
            </a:r>
          </a:p>
          <a:p>
            <a:pPr lvl="1"/>
            <a:r>
              <a:rPr lang="en-US" dirty="0"/>
              <a:t>Can be driven by data or by tasks</a:t>
            </a:r>
          </a:p>
          <a:p>
            <a:r>
              <a:rPr lang="en-US" b="1" dirty="0"/>
              <a:t>Workflow description</a:t>
            </a:r>
          </a:p>
          <a:p>
            <a:pPr lvl="1"/>
            <a:r>
              <a:rPr lang="en-US" dirty="0"/>
              <a:t>Domain specific language describing workflow</a:t>
            </a:r>
          </a:p>
          <a:p>
            <a:pPr lvl="1"/>
            <a:r>
              <a:rPr lang="en-US" dirty="0"/>
              <a:t>Many workflow systems employ Common Workflow Language (CWL)</a:t>
            </a:r>
          </a:p>
          <a:p>
            <a:endParaRPr lang="en-US" dirty="0"/>
          </a:p>
        </p:txBody>
      </p:sp>
    </p:spTree>
    <p:extLst>
      <p:ext uri="{BB962C8B-B14F-4D97-AF65-F5344CB8AC3E}">
        <p14:creationId xmlns:p14="http://schemas.microsoft.com/office/powerpoint/2010/main" val="11953494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704BDD-CE25-7FF3-CBE4-1AB12DF3F42C}"/>
              </a:ext>
            </a:extLst>
          </p:cNvPr>
          <p:cNvSpPr>
            <a:spLocks noGrp="1"/>
          </p:cNvSpPr>
          <p:nvPr>
            <p:ph type="title"/>
          </p:nvPr>
        </p:nvSpPr>
        <p:spPr/>
        <p:txBody>
          <a:bodyPr/>
          <a:lstStyle/>
          <a:p>
            <a:r>
              <a:rPr lang="en-US" dirty="0"/>
              <a:t>Example workflow systems</a:t>
            </a:r>
            <a:br>
              <a:rPr lang="en-US" dirty="0"/>
            </a:br>
            <a:r>
              <a:rPr lang="en-US" sz="2400" b="0" dirty="0"/>
              <a:t>https://</a:t>
            </a:r>
            <a:r>
              <a:rPr lang="en-US" sz="2400" b="0" dirty="0" err="1"/>
              <a:t>s.apache.org</a:t>
            </a:r>
            <a:r>
              <a:rPr lang="en-US" sz="2400" b="0" dirty="0"/>
              <a:t>/existing-workflow-systems</a:t>
            </a:r>
            <a:endParaRPr lang="en-US" b="0" dirty="0"/>
          </a:p>
        </p:txBody>
      </p:sp>
      <p:pic>
        <p:nvPicPr>
          <p:cNvPr id="1026" name="Picture 2" descr="snakemake">
            <a:extLst>
              <a:ext uri="{FF2B5EF4-FFF2-40B4-BE49-F238E27FC236}">
                <a16:creationId xmlns:a16="http://schemas.microsoft.com/office/drawing/2014/main" id="{5074F5C7-82EB-A2CC-FC9A-D0E6195AA5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6650" y="2118880"/>
            <a:ext cx="914401" cy="914401"/>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descr="compss">
            <a:extLst>
              <a:ext uri="{FF2B5EF4-FFF2-40B4-BE49-F238E27FC236}">
                <a16:creationId xmlns:a16="http://schemas.microsoft.com/office/drawing/2014/main" id="{D4CB4EF1-16AB-9BB2-3EF7-D7F89CF1743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8233" y="3613534"/>
            <a:ext cx="942882" cy="942882"/>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26" descr="pyiron_base">
            <a:extLst>
              <a:ext uri="{FF2B5EF4-FFF2-40B4-BE49-F238E27FC236}">
                <a16:creationId xmlns:a16="http://schemas.microsoft.com/office/drawing/2014/main" id="{CB2CD8C1-3D6F-C105-9323-CE2D4E81E48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2217" y="5142931"/>
            <a:ext cx="806485" cy="806485"/>
          </a:xfrm>
          <a:prstGeom prst="rect">
            <a:avLst/>
          </a:prstGeom>
          <a:noFill/>
          <a:extLst>
            <a:ext uri="{909E8E84-426E-40DD-AFC4-6F175D3DCCD1}">
              <a14:hiddenFill xmlns:a14="http://schemas.microsoft.com/office/drawing/2010/main">
                <a:solidFill>
                  <a:srgbClr val="FFFFFF"/>
                </a:solidFill>
              </a14:hiddenFill>
            </a:ext>
          </a:extLst>
        </p:spPr>
      </p:pic>
      <p:pic>
        <p:nvPicPr>
          <p:cNvPr id="1052" name="Picture 28" descr="pegasus">
            <a:extLst>
              <a:ext uri="{FF2B5EF4-FFF2-40B4-BE49-F238E27FC236}">
                <a16:creationId xmlns:a16="http://schemas.microsoft.com/office/drawing/2014/main" id="{7EA74879-0621-B7F4-A609-F32536142D6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49909" y="2003203"/>
            <a:ext cx="914400" cy="9144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D81CA370-360A-01FC-DD97-2BE5A474FF2E}"/>
              </a:ext>
            </a:extLst>
          </p:cNvPr>
          <p:cNvSpPr txBox="1"/>
          <p:nvPr/>
        </p:nvSpPr>
        <p:spPr>
          <a:xfrm>
            <a:off x="365760" y="1416688"/>
            <a:ext cx="11740010" cy="517065"/>
          </a:xfrm>
          <a:prstGeom prst="rect">
            <a:avLst/>
          </a:prstGeom>
        </p:spPr>
        <p:style>
          <a:lnRef idx="1">
            <a:schemeClr val="accent2"/>
          </a:lnRef>
          <a:fillRef idx="3">
            <a:schemeClr val="accent2"/>
          </a:fillRef>
          <a:effectRef idx="2">
            <a:schemeClr val="accent2"/>
          </a:effectRef>
          <a:fontRef idx="minor">
            <a:schemeClr val="lt1"/>
          </a:fontRef>
        </p:style>
        <p:txBody>
          <a:bodyPr wrap="square" lIns="118872" tIns="91440" rIns="118872" bIns="91440" rtlCol="0" anchor="ctr" anchorCtr="0">
            <a:spAutoFit/>
          </a:bodyPr>
          <a:lstStyle/>
          <a:p>
            <a:pPr>
              <a:lnSpc>
                <a:spcPct val="90000"/>
              </a:lnSpc>
              <a:tabLst>
                <a:tab pos="1709738" algn="l"/>
                <a:tab pos="8913813" algn="l"/>
              </a:tabLst>
            </a:pPr>
            <a:r>
              <a:rPr lang="en-US" sz="2400" b="1" i="1" dirty="0">
                <a:solidFill>
                  <a:schemeClr val="bg1"/>
                </a:solidFill>
              </a:rPr>
              <a:t>	Distributed	In situ</a:t>
            </a:r>
          </a:p>
        </p:txBody>
      </p:sp>
      <p:pic>
        <p:nvPicPr>
          <p:cNvPr id="1074" name="Picture 50" descr="FireWorks">
            <a:extLst>
              <a:ext uri="{FF2B5EF4-FFF2-40B4-BE49-F238E27FC236}">
                <a16:creationId xmlns:a16="http://schemas.microsoft.com/office/drawing/2014/main" id="{8D7AF5EE-AD34-C4FB-983B-51BD7435138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65373" y="4719177"/>
            <a:ext cx="1750903" cy="595307"/>
          </a:xfrm>
          <a:prstGeom prst="rect">
            <a:avLst/>
          </a:prstGeom>
          <a:noFill/>
          <a:extLst>
            <a:ext uri="{909E8E84-426E-40DD-AFC4-6F175D3DCCD1}">
              <a14:hiddenFill xmlns:a14="http://schemas.microsoft.com/office/drawing/2010/main">
                <a:solidFill>
                  <a:srgbClr val="FFFFFF"/>
                </a:solidFill>
              </a14:hiddenFill>
            </a:ext>
          </a:extLst>
        </p:spPr>
      </p:pic>
      <p:pic>
        <p:nvPicPr>
          <p:cNvPr id="1076" name="Picture 52" descr="Logo">
            <a:extLst>
              <a:ext uri="{FF2B5EF4-FFF2-40B4-BE49-F238E27FC236}">
                <a16:creationId xmlns:a16="http://schemas.microsoft.com/office/drawing/2014/main" id="{8DCD2EED-8B77-368D-6A41-B6A9ABBAFF4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524038" y="3354586"/>
            <a:ext cx="1181408" cy="1228324"/>
          </a:xfrm>
          <a:prstGeom prst="rect">
            <a:avLst/>
          </a:prstGeom>
          <a:noFill/>
          <a:extLst>
            <a:ext uri="{909E8E84-426E-40DD-AFC4-6F175D3DCCD1}">
              <a14:hiddenFill xmlns:a14="http://schemas.microsoft.com/office/drawing/2010/main">
                <a:solidFill>
                  <a:srgbClr val="FFFFFF"/>
                </a:solidFill>
              </a14:hiddenFill>
            </a:ext>
          </a:extLst>
        </p:spPr>
      </p:pic>
      <p:pic>
        <p:nvPicPr>
          <p:cNvPr id="1078" name="Picture 54" descr="Logo">
            <a:extLst>
              <a:ext uri="{FF2B5EF4-FFF2-40B4-BE49-F238E27FC236}">
                <a16:creationId xmlns:a16="http://schemas.microsoft.com/office/drawing/2014/main" id="{5A3984C7-3ECA-FE42-AB40-806008B2DB8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336628" y="4444444"/>
            <a:ext cx="1812323" cy="295759"/>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Group 15">
            <a:extLst>
              <a:ext uri="{FF2B5EF4-FFF2-40B4-BE49-F238E27FC236}">
                <a16:creationId xmlns:a16="http://schemas.microsoft.com/office/drawing/2014/main" id="{11CB57AC-37E8-1173-9C76-FAC2DB0F65A9}"/>
              </a:ext>
            </a:extLst>
          </p:cNvPr>
          <p:cNvGrpSpPr/>
          <p:nvPr/>
        </p:nvGrpSpPr>
        <p:grpSpPr>
          <a:xfrm>
            <a:off x="2726336" y="5026569"/>
            <a:ext cx="1515987" cy="485184"/>
            <a:chOff x="4425852" y="3549012"/>
            <a:chExt cx="1515987" cy="485184"/>
          </a:xfrm>
        </p:grpSpPr>
        <p:pic>
          <p:nvPicPr>
            <p:cNvPr id="1030" name="Picture 6" descr="covalent">
              <a:extLst>
                <a:ext uri="{FF2B5EF4-FFF2-40B4-BE49-F238E27FC236}">
                  <a16:creationId xmlns:a16="http://schemas.microsoft.com/office/drawing/2014/main" id="{E077C290-2A55-85E0-7DED-DEB1018C89C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425852" y="3549012"/>
              <a:ext cx="433965" cy="433965"/>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EDD9A022-966A-4145-5ABF-5F63D170C189}"/>
                </a:ext>
              </a:extLst>
            </p:cNvPr>
            <p:cNvSpPr txBox="1"/>
            <p:nvPr/>
          </p:nvSpPr>
          <p:spPr>
            <a:xfrm>
              <a:off x="4791268" y="3600231"/>
              <a:ext cx="1150571" cy="433965"/>
            </a:xfrm>
            <a:prstGeom prst="rect">
              <a:avLst/>
            </a:prstGeom>
            <a:noFill/>
          </p:spPr>
          <p:txBody>
            <a:bodyPr wrap="none" lIns="118872" tIns="91440" rIns="118872" bIns="91440" rtlCol="0" anchor="ctr" anchorCtr="0">
              <a:spAutoFit/>
            </a:bodyPr>
            <a:lstStyle/>
            <a:p>
              <a:pPr algn="l">
                <a:lnSpc>
                  <a:spcPct val="90000"/>
                </a:lnSpc>
              </a:pPr>
              <a:r>
                <a:rPr lang="en-US" dirty="0"/>
                <a:t>Covalent</a:t>
              </a:r>
            </a:p>
          </p:txBody>
        </p:sp>
      </p:grpSp>
      <p:pic>
        <p:nvPicPr>
          <p:cNvPr id="1090" name="Picture 66">
            <a:extLst>
              <a:ext uri="{FF2B5EF4-FFF2-40B4-BE49-F238E27FC236}">
                <a16:creationId xmlns:a16="http://schemas.microsoft.com/office/drawing/2014/main" id="{1E35E49C-988B-7E16-4F74-C287A7B2B1B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937095" y="3354586"/>
            <a:ext cx="1761460" cy="764163"/>
          </a:xfrm>
          <a:prstGeom prst="rect">
            <a:avLst/>
          </a:prstGeom>
          <a:noFill/>
          <a:extLst>
            <a:ext uri="{909E8E84-426E-40DD-AFC4-6F175D3DCCD1}">
              <a14:hiddenFill xmlns:a14="http://schemas.microsoft.com/office/drawing/2010/main">
                <a:solidFill>
                  <a:srgbClr val="FFFFFF"/>
                </a:solidFill>
              </a14:hiddenFill>
            </a:ext>
          </a:extLst>
        </p:spPr>
      </p:pic>
      <p:pic>
        <p:nvPicPr>
          <p:cNvPr id="1098" name="Picture 74" descr="Logo image">
            <a:extLst>
              <a:ext uri="{FF2B5EF4-FFF2-40B4-BE49-F238E27FC236}">
                <a16:creationId xmlns:a16="http://schemas.microsoft.com/office/drawing/2014/main" id="{6706AC95-7D9E-87F2-B927-982B6E7E85A6}"/>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b="31976"/>
          <a:stretch/>
        </p:blipFill>
        <p:spPr bwMode="auto">
          <a:xfrm>
            <a:off x="4303427" y="5864248"/>
            <a:ext cx="1358900" cy="325782"/>
          </a:xfrm>
          <a:prstGeom prst="rect">
            <a:avLst/>
          </a:prstGeom>
          <a:noFill/>
          <a:extLst>
            <a:ext uri="{909E8E84-426E-40DD-AFC4-6F175D3DCCD1}">
              <a14:hiddenFill xmlns:a14="http://schemas.microsoft.com/office/drawing/2010/main">
                <a:solidFill>
                  <a:srgbClr val="FFFFFF"/>
                </a:solidFill>
              </a14:hiddenFill>
            </a:ext>
          </a:extLst>
        </p:spPr>
      </p:pic>
      <p:grpSp>
        <p:nvGrpSpPr>
          <p:cNvPr id="19" name="Group 18">
            <a:extLst>
              <a:ext uri="{FF2B5EF4-FFF2-40B4-BE49-F238E27FC236}">
                <a16:creationId xmlns:a16="http://schemas.microsoft.com/office/drawing/2014/main" id="{E8B0222E-60DD-68A7-49C0-1E8877D017A6}"/>
              </a:ext>
            </a:extLst>
          </p:cNvPr>
          <p:cNvGrpSpPr/>
          <p:nvPr/>
        </p:nvGrpSpPr>
        <p:grpSpPr>
          <a:xfrm>
            <a:off x="2720736" y="2249589"/>
            <a:ext cx="1634415" cy="539856"/>
            <a:chOff x="1540829" y="1002818"/>
            <a:chExt cx="1634415" cy="539856"/>
          </a:xfrm>
        </p:grpSpPr>
        <p:pic>
          <p:nvPicPr>
            <p:cNvPr id="1056" name="Picture 32" descr="cromwell">
              <a:extLst>
                <a:ext uri="{FF2B5EF4-FFF2-40B4-BE49-F238E27FC236}">
                  <a16:creationId xmlns:a16="http://schemas.microsoft.com/office/drawing/2014/main" id="{418D7EB8-3967-19B1-6F99-1DF88172671D}"/>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540829" y="1002818"/>
              <a:ext cx="539856" cy="539856"/>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B748475A-1E1A-2B0A-185E-80AD0221EFC9}"/>
                </a:ext>
              </a:extLst>
            </p:cNvPr>
            <p:cNvSpPr txBox="1"/>
            <p:nvPr/>
          </p:nvSpPr>
          <p:spPr>
            <a:xfrm>
              <a:off x="2024673" y="1081597"/>
              <a:ext cx="1150571" cy="433965"/>
            </a:xfrm>
            <a:prstGeom prst="rect">
              <a:avLst/>
            </a:prstGeom>
            <a:noFill/>
          </p:spPr>
          <p:txBody>
            <a:bodyPr wrap="none" lIns="118872" tIns="91440" rIns="118872" bIns="91440" rtlCol="0" anchor="ctr" anchorCtr="0">
              <a:spAutoFit/>
            </a:bodyPr>
            <a:lstStyle/>
            <a:p>
              <a:pPr algn="l">
                <a:lnSpc>
                  <a:spcPct val="90000"/>
                </a:lnSpc>
              </a:pPr>
              <a:r>
                <a:rPr lang="en-US" dirty="0" err="1"/>
                <a:t>cromwell</a:t>
              </a:r>
              <a:endParaRPr lang="en-US" dirty="0"/>
            </a:p>
          </p:txBody>
        </p:sp>
      </p:grpSp>
      <p:pic>
        <p:nvPicPr>
          <p:cNvPr id="1100" name="Picture 76">
            <a:extLst>
              <a:ext uri="{FF2B5EF4-FFF2-40B4-BE49-F238E27FC236}">
                <a16:creationId xmlns:a16="http://schemas.microsoft.com/office/drawing/2014/main" id="{8107843A-6A15-59CD-2238-3D7364ABF273}"/>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12948" y="2655905"/>
            <a:ext cx="2105025" cy="526393"/>
          </a:xfrm>
          <a:prstGeom prst="rect">
            <a:avLst/>
          </a:prstGeom>
          <a:noFill/>
          <a:extLst>
            <a:ext uri="{909E8E84-426E-40DD-AFC4-6F175D3DCCD1}">
              <a14:hiddenFill xmlns:a14="http://schemas.microsoft.com/office/drawing/2010/main">
                <a:solidFill>
                  <a:srgbClr val="FFFFFF"/>
                </a:solidFill>
              </a14:hiddenFill>
            </a:ext>
          </a:extLst>
        </p:spPr>
      </p:pic>
      <p:grpSp>
        <p:nvGrpSpPr>
          <p:cNvPr id="21" name="Group 20">
            <a:extLst>
              <a:ext uri="{FF2B5EF4-FFF2-40B4-BE49-F238E27FC236}">
                <a16:creationId xmlns:a16="http://schemas.microsoft.com/office/drawing/2014/main" id="{2C741D83-466F-E1F3-9947-5246297561DE}"/>
              </a:ext>
            </a:extLst>
          </p:cNvPr>
          <p:cNvGrpSpPr/>
          <p:nvPr/>
        </p:nvGrpSpPr>
        <p:grpSpPr>
          <a:xfrm>
            <a:off x="5848099" y="3395492"/>
            <a:ext cx="1642172" cy="992894"/>
            <a:chOff x="7298859" y="1282891"/>
            <a:chExt cx="1642172" cy="992894"/>
          </a:xfrm>
        </p:grpSpPr>
        <p:pic>
          <p:nvPicPr>
            <p:cNvPr id="1054" name="Picture 30" descr="galaxy">
              <a:extLst>
                <a:ext uri="{FF2B5EF4-FFF2-40B4-BE49-F238E27FC236}">
                  <a16:creationId xmlns:a16="http://schemas.microsoft.com/office/drawing/2014/main" id="{B6DD9B10-3969-C90D-3D9E-B62DE8F8F307}"/>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298859" y="1282891"/>
              <a:ext cx="992894" cy="992894"/>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02AD348B-23B6-5AE9-F28F-1C4D107D31CA}"/>
                </a:ext>
              </a:extLst>
            </p:cNvPr>
            <p:cNvSpPr txBox="1"/>
            <p:nvPr/>
          </p:nvSpPr>
          <p:spPr>
            <a:xfrm>
              <a:off x="7982820" y="1546173"/>
              <a:ext cx="958211" cy="433965"/>
            </a:xfrm>
            <a:prstGeom prst="rect">
              <a:avLst/>
            </a:prstGeom>
            <a:noFill/>
          </p:spPr>
          <p:txBody>
            <a:bodyPr wrap="none" lIns="118872" tIns="91440" rIns="118872" bIns="91440" rtlCol="0" anchor="ctr" anchorCtr="0">
              <a:spAutoFit/>
            </a:bodyPr>
            <a:lstStyle/>
            <a:p>
              <a:pPr algn="l">
                <a:lnSpc>
                  <a:spcPct val="90000"/>
                </a:lnSpc>
              </a:pPr>
              <a:r>
                <a:rPr lang="en-US" dirty="0"/>
                <a:t>Galaxy</a:t>
              </a:r>
            </a:p>
          </p:txBody>
        </p:sp>
      </p:grpSp>
      <p:pic>
        <p:nvPicPr>
          <p:cNvPr id="1102" name="Picture 78" descr="Maestro Logo">
            <a:extLst>
              <a:ext uri="{FF2B5EF4-FFF2-40B4-BE49-F238E27FC236}">
                <a16:creationId xmlns:a16="http://schemas.microsoft.com/office/drawing/2014/main" id="{8DBE3A1A-3831-76D7-4104-94B56731A64A}"/>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218725" y="2444767"/>
            <a:ext cx="2020080" cy="422275"/>
          </a:xfrm>
          <a:prstGeom prst="rect">
            <a:avLst/>
          </a:prstGeom>
          <a:noFill/>
          <a:extLst>
            <a:ext uri="{909E8E84-426E-40DD-AFC4-6F175D3DCCD1}">
              <a14:hiddenFill xmlns:a14="http://schemas.microsoft.com/office/drawing/2010/main">
                <a:solidFill>
                  <a:srgbClr val="FFFFFF"/>
                </a:solidFill>
              </a14:hiddenFill>
            </a:ext>
          </a:extLst>
        </p:spPr>
      </p:pic>
      <p:grpSp>
        <p:nvGrpSpPr>
          <p:cNvPr id="23" name="Group 22">
            <a:extLst>
              <a:ext uri="{FF2B5EF4-FFF2-40B4-BE49-F238E27FC236}">
                <a16:creationId xmlns:a16="http://schemas.microsoft.com/office/drawing/2014/main" id="{ACEFE6B2-FF30-D78F-E90C-CF345EE0CD32}"/>
              </a:ext>
            </a:extLst>
          </p:cNvPr>
          <p:cNvGrpSpPr/>
          <p:nvPr/>
        </p:nvGrpSpPr>
        <p:grpSpPr>
          <a:xfrm>
            <a:off x="10022970" y="3517773"/>
            <a:ext cx="2082800" cy="748333"/>
            <a:chOff x="7298859" y="4378569"/>
            <a:chExt cx="2082800" cy="748333"/>
          </a:xfrm>
        </p:grpSpPr>
        <p:sp>
          <p:nvSpPr>
            <p:cNvPr id="22" name="Rectangle 21">
              <a:extLst>
                <a:ext uri="{FF2B5EF4-FFF2-40B4-BE49-F238E27FC236}">
                  <a16:creationId xmlns:a16="http://schemas.microsoft.com/office/drawing/2014/main" id="{6C491125-7418-00A3-9E9F-B6CCD69C4A13}"/>
                </a:ext>
              </a:extLst>
            </p:cNvPr>
            <p:cNvSpPr/>
            <p:nvPr/>
          </p:nvSpPr>
          <p:spPr>
            <a:xfrm>
              <a:off x="7513780" y="4378569"/>
              <a:ext cx="1550355" cy="748333"/>
            </a:xfrm>
            <a:prstGeom prst="rect">
              <a:avLst/>
            </a:prstGeom>
            <a:solidFill>
              <a:srgbClr val="3C6EAF"/>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pic>
          <p:nvPicPr>
            <p:cNvPr id="1104" name="Picture 80" descr="Swift">
              <a:extLst>
                <a:ext uri="{FF2B5EF4-FFF2-40B4-BE49-F238E27FC236}">
                  <a16:creationId xmlns:a16="http://schemas.microsoft.com/office/drawing/2014/main" id="{2B9499FE-F49E-2F4D-259B-078E5A678F65}"/>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7298859" y="4403969"/>
              <a:ext cx="2082800" cy="584200"/>
            </a:xfrm>
            <a:prstGeom prst="rect">
              <a:avLst/>
            </a:prstGeom>
            <a:noFill/>
            <a:extLst>
              <a:ext uri="{909E8E84-426E-40DD-AFC4-6F175D3DCCD1}">
                <a14:hiddenFill xmlns:a14="http://schemas.microsoft.com/office/drawing/2010/main">
                  <a:solidFill>
                    <a:srgbClr val="FFFFFF"/>
                  </a:solidFill>
                </a14:hiddenFill>
              </a:ext>
            </a:extLst>
          </p:spPr>
        </p:pic>
      </p:grpSp>
      <p:sp>
        <p:nvSpPr>
          <p:cNvPr id="3" name="TextBox 2">
            <a:extLst>
              <a:ext uri="{FF2B5EF4-FFF2-40B4-BE49-F238E27FC236}">
                <a16:creationId xmlns:a16="http://schemas.microsoft.com/office/drawing/2014/main" id="{21836C09-0650-3B03-6002-1C2DCC8646A8}"/>
              </a:ext>
            </a:extLst>
          </p:cNvPr>
          <p:cNvSpPr txBox="1"/>
          <p:nvPr/>
        </p:nvSpPr>
        <p:spPr>
          <a:xfrm>
            <a:off x="4386790" y="2930918"/>
            <a:ext cx="1419876" cy="433965"/>
          </a:xfrm>
          <a:prstGeom prst="rect">
            <a:avLst/>
          </a:prstGeom>
          <a:noFill/>
        </p:spPr>
        <p:txBody>
          <a:bodyPr wrap="none" lIns="118872" tIns="91440" rIns="118872" bIns="91440" rtlCol="0" anchor="ctr" anchorCtr="0">
            <a:spAutoFit/>
          </a:bodyPr>
          <a:lstStyle/>
          <a:p>
            <a:pPr algn="l">
              <a:lnSpc>
                <a:spcPct val="90000"/>
              </a:lnSpc>
            </a:pPr>
            <a:r>
              <a:rPr lang="en-US" dirty="0" err="1"/>
              <a:t>snakemake</a:t>
            </a:r>
            <a:endParaRPr lang="en-US" dirty="0"/>
          </a:p>
        </p:txBody>
      </p:sp>
    </p:spTree>
    <p:extLst>
      <p:ext uri="{BB962C8B-B14F-4D97-AF65-F5344CB8AC3E}">
        <p14:creationId xmlns:p14="http://schemas.microsoft.com/office/powerpoint/2010/main" val="35232410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CE6E61-F11F-89C4-8CE0-75168829D158}"/>
              </a:ext>
            </a:extLst>
          </p:cNvPr>
          <p:cNvSpPr>
            <a:spLocks noGrp="1"/>
          </p:cNvSpPr>
          <p:nvPr>
            <p:ph type="title"/>
          </p:nvPr>
        </p:nvSpPr>
        <p:spPr/>
        <p:txBody>
          <a:bodyPr/>
          <a:lstStyle/>
          <a:p>
            <a:r>
              <a:rPr lang="en-US" dirty="0"/>
              <a:t>Workflow Repositories and Registries</a:t>
            </a:r>
          </a:p>
        </p:txBody>
      </p:sp>
      <p:sp>
        <p:nvSpPr>
          <p:cNvPr id="20" name="TextBox 19">
            <a:extLst>
              <a:ext uri="{FF2B5EF4-FFF2-40B4-BE49-F238E27FC236}">
                <a16:creationId xmlns:a16="http://schemas.microsoft.com/office/drawing/2014/main" id="{E5C50AFF-70F4-6036-58ED-ADDA67DD7071}"/>
              </a:ext>
            </a:extLst>
          </p:cNvPr>
          <p:cNvSpPr txBox="1"/>
          <p:nvPr/>
        </p:nvSpPr>
        <p:spPr>
          <a:xfrm>
            <a:off x="6717397" y="1199186"/>
            <a:ext cx="5023500" cy="2813271"/>
          </a:xfrm>
          <a:prstGeom prst="rect">
            <a:avLst/>
          </a:prstGeom>
          <a:noFill/>
          <a:ln w="25400">
            <a:solidFill>
              <a:schemeClr val="accent3"/>
            </a:solidFill>
            <a:extLst>
              <a:ext uri="{C807C97D-BFC1-408E-A445-0C87EB9F89A2}">
                <ask:lineSketchStyleProps xmlns:ask="http://schemas.microsoft.com/office/drawing/2018/sketchyshapes">
                  <ask:type>
                    <ask:lineSketchNone/>
                  </ask:type>
                </ask:lineSketchStyleProps>
              </a:ext>
            </a:extLst>
          </a:ln>
        </p:spPr>
        <p:txBody>
          <a:bodyPr wrap="square" lIns="118872" tIns="91440" rIns="118872" bIns="91440" rtlCol="0" anchor="ctr" anchorCtr="0">
            <a:spAutoFit/>
          </a:bodyPr>
          <a:lstStyle/>
          <a:p>
            <a:pPr marL="285750" indent="-285750" algn="l">
              <a:lnSpc>
                <a:spcPct val="120000"/>
              </a:lnSpc>
              <a:buFont typeface="Arial" panose="020B0604020202020204" pitchFamily="34" charset="0"/>
              <a:buChar char="•"/>
            </a:pPr>
            <a:r>
              <a:rPr lang="en-US" dirty="0"/>
              <a:t>Registry: indexes or catalogs of workflow metadata</a:t>
            </a:r>
          </a:p>
          <a:p>
            <a:pPr marL="285750" indent="-285750" algn="l">
              <a:lnSpc>
                <a:spcPct val="120000"/>
              </a:lnSpc>
              <a:buFont typeface="Arial" panose="020B0604020202020204" pitchFamily="34" charset="0"/>
              <a:buChar char="•"/>
            </a:pPr>
            <a:r>
              <a:rPr lang="en-US" dirty="0"/>
              <a:t>Repository: workflows are indexed and stored</a:t>
            </a:r>
          </a:p>
          <a:p>
            <a:pPr marL="285750" indent="-285750" algn="l">
              <a:lnSpc>
                <a:spcPct val="120000"/>
              </a:lnSpc>
              <a:buFont typeface="Arial" panose="020B0604020202020204" pitchFamily="34" charset="0"/>
              <a:buChar char="•"/>
            </a:pPr>
            <a:r>
              <a:rPr lang="en-US" dirty="0"/>
              <a:t>Metadata framework: help support reproducibility by managing metadata</a:t>
            </a:r>
          </a:p>
          <a:p>
            <a:pPr marL="285750" indent="-285750" algn="l">
              <a:lnSpc>
                <a:spcPct val="120000"/>
              </a:lnSpc>
              <a:buFont typeface="Arial" panose="020B0604020202020204" pitchFamily="34" charset="0"/>
              <a:buChar char="•"/>
            </a:pPr>
            <a:r>
              <a:rPr lang="en-US" dirty="0"/>
              <a:t>Data repository: permanently stores and manages data </a:t>
            </a:r>
          </a:p>
        </p:txBody>
      </p:sp>
      <p:pic>
        <p:nvPicPr>
          <p:cNvPr id="24" name="Picture 23" descr="A screenshot of a computer&#10;&#10;Description automatically generated">
            <a:extLst>
              <a:ext uri="{FF2B5EF4-FFF2-40B4-BE49-F238E27FC236}">
                <a16:creationId xmlns:a16="http://schemas.microsoft.com/office/drawing/2014/main" id="{6F737D21-E1B9-CD7B-7EA9-9A1F5301F9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6957" y="1104920"/>
            <a:ext cx="5769243" cy="386384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6" name="Picture 25" descr="A screenshot of a computer&#10;&#10;Description automatically generated">
            <a:extLst>
              <a:ext uri="{FF2B5EF4-FFF2-40B4-BE49-F238E27FC236}">
                <a16:creationId xmlns:a16="http://schemas.microsoft.com/office/drawing/2014/main" id="{1AB25358-DCEB-A4E1-AB13-037A97DC40C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5760" y="3186496"/>
            <a:ext cx="4869763" cy="326002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2240324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D7CEC023-2820-BAFA-10B8-E23AD8B73E28}"/>
              </a:ext>
            </a:extLst>
          </p:cNvPr>
          <p:cNvSpPr>
            <a:spLocks noGrp="1"/>
          </p:cNvSpPr>
          <p:nvPr>
            <p:ph type="title"/>
          </p:nvPr>
        </p:nvSpPr>
        <p:spPr/>
        <p:txBody>
          <a:bodyPr/>
          <a:lstStyle/>
          <a:p>
            <a:r>
              <a:rPr lang="en-US" dirty="0"/>
              <a:t>Data / Code Combinator</a:t>
            </a:r>
          </a:p>
        </p:txBody>
      </p:sp>
      <p:sp>
        <p:nvSpPr>
          <p:cNvPr id="27" name="Rectangle 26">
            <a:extLst>
              <a:ext uri="{FF2B5EF4-FFF2-40B4-BE49-F238E27FC236}">
                <a16:creationId xmlns:a16="http://schemas.microsoft.com/office/drawing/2014/main" id="{215E88F4-4929-74F8-6DEB-EC5447B22EA1}"/>
              </a:ext>
            </a:extLst>
          </p:cNvPr>
          <p:cNvSpPr/>
          <p:nvPr/>
        </p:nvSpPr>
        <p:spPr>
          <a:xfrm>
            <a:off x="364201" y="1037967"/>
            <a:ext cx="7148707" cy="5708822"/>
          </a:xfrm>
          <a:prstGeom prst="rect">
            <a:avLst/>
          </a:prstGeom>
          <a:noFill/>
          <a:ln w="63500">
            <a:solidFill>
              <a:schemeClr val="bg1">
                <a:lumMod val="65000"/>
              </a:schemeClr>
            </a:solid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36" name="TextBox 35">
            <a:extLst>
              <a:ext uri="{FF2B5EF4-FFF2-40B4-BE49-F238E27FC236}">
                <a16:creationId xmlns:a16="http://schemas.microsoft.com/office/drawing/2014/main" id="{AE38BB83-B9F4-2D10-6EC4-037CB6D08D64}"/>
              </a:ext>
            </a:extLst>
          </p:cNvPr>
          <p:cNvSpPr txBox="1"/>
          <p:nvPr/>
        </p:nvSpPr>
        <p:spPr>
          <a:xfrm>
            <a:off x="7702213" y="1224941"/>
            <a:ext cx="4038683" cy="2480872"/>
          </a:xfrm>
          <a:prstGeom prst="rect">
            <a:avLst/>
          </a:prstGeom>
          <a:noFill/>
          <a:ln w="25400">
            <a:solidFill>
              <a:schemeClr val="accent3"/>
            </a:solidFill>
            <a:extLst>
              <a:ext uri="{C807C97D-BFC1-408E-A445-0C87EB9F89A2}">
                <ask:lineSketchStyleProps xmlns:ask="http://schemas.microsoft.com/office/drawing/2018/sketchyshapes">
                  <ask:type>
                    <ask:lineSketchNone/>
                  </ask:type>
                </ask:lineSketchStyleProps>
              </a:ext>
            </a:extLst>
          </a:ln>
        </p:spPr>
        <p:txBody>
          <a:bodyPr wrap="square" lIns="118872" tIns="91440" rIns="118872" bIns="91440" rtlCol="0" anchor="ctr" anchorCtr="0">
            <a:spAutoFit/>
          </a:bodyPr>
          <a:lstStyle/>
          <a:p>
            <a:pPr marL="285750" indent="-285750" algn="l">
              <a:lnSpc>
                <a:spcPct val="120000"/>
              </a:lnSpc>
              <a:buFont typeface="Arial" panose="020B0604020202020204" pitchFamily="34" charset="0"/>
              <a:buChar char="•"/>
            </a:pPr>
            <a:r>
              <a:rPr lang="en-US" dirty="0"/>
              <a:t>Publish data and structured code from within your code</a:t>
            </a:r>
          </a:p>
          <a:p>
            <a:pPr marL="285750" indent="-285750" algn="l">
              <a:lnSpc>
                <a:spcPct val="120000"/>
              </a:lnSpc>
              <a:buFont typeface="Arial" panose="020B0604020202020204" pitchFamily="34" charset="0"/>
              <a:buChar char="•"/>
            </a:pPr>
            <a:r>
              <a:rPr lang="en-US" dirty="0"/>
              <a:t>Offers tracking functionality for provenance (code / experiment progression)</a:t>
            </a:r>
          </a:p>
          <a:p>
            <a:pPr marL="285750" indent="-285750" algn="l">
              <a:lnSpc>
                <a:spcPct val="120000"/>
              </a:lnSpc>
              <a:buFont typeface="Arial" panose="020B0604020202020204" pitchFamily="34" charset="0"/>
              <a:buChar char="•"/>
            </a:pPr>
            <a:r>
              <a:rPr lang="en-US" dirty="0"/>
              <a:t>Popular for AI/ML models, where it facilitates model comparisons</a:t>
            </a:r>
          </a:p>
        </p:txBody>
      </p:sp>
      <p:sp>
        <p:nvSpPr>
          <p:cNvPr id="37" name="TextBox 36">
            <a:extLst>
              <a:ext uri="{FF2B5EF4-FFF2-40B4-BE49-F238E27FC236}">
                <a16:creationId xmlns:a16="http://schemas.microsoft.com/office/drawing/2014/main" id="{1E53625F-16AD-282D-5875-E9C0E514ACD4}"/>
              </a:ext>
            </a:extLst>
          </p:cNvPr>
          <p:cNvSpPr txBox="1"/>
          <p:nvPr/>
        </p:nvSpPr>
        <p:spPr>
          <a:xfrm>
            <a:off x="7702213" y="4176699"/>
            <a:ext cx="4212862" cy="1264962"/>
          </a:xfrm>
          <a:prstGeom prst="rect">
            <a:avLst/>
          </a:prstGeom>
        </p:spPr>
        <p:txBody>
          <a:bodyPr wrap="square" lIns="118872" tIns="91440" rIns="118872" bIns="91440" rtlCol="0" anchor="ctr" anchorCtr="0">
            <a:spAutoFit/>
          </a:bodyPr>
          <a:lstStyle/>
          <a:p>
            <a:pPr algn="l">
              <a:lnSpc>
                <a:spcPct val="90000"/>
              </a:lnSpc>
            </a:pPr>
            <a:r>
              <a:rPr lang="en-US" dirty="0"/>
              <a:t>Implementations:</a:t>
            </a:r>
          </a:p>
          <a:p>
            <a:pPr algn="l">
              <a:lnSpc>
                <a:spcPct val="90000"/>
              </a:lnSpc>
            </a:pPr>
            <a:endParaRPr lang="en-US" sz="600" dirty="0"/>
          </a:p>
          <a:p>
            <a:pPr lvl="1">
              <a:lnSpc>
                <a:spcPct val="90000"/>
              </a:lnSpc>
            </a:pPr>
            <a:r>
              <a:rPr lang="en-US" dirty="0" err="1">
                <a:solidFill>
                  <a:schemeClr val="bg1">
                    <a:lumMod val="50000"/>
                  </a:schemeClr>
                </a:solidFill>
              </a:rPr>
              <a:t>pypi</a:t>
            </a:r>
            <a:r>
              <a:rPr lang="en-US" dirty="0">
                <a:solidFill>
                  <a:schemeClr val="bg1">
                    <a:lumMod val="50000"/>
                  </a:schemeClr>
                </a:solidFill>
              </a:rPr>
              <a:t> / </a:t>
            </a:r>
            <a:r>
              <a:rPr lang="en-US" dirty="0" err="1">
                <a:solidFill>
                  <a:schemeClr val="bg1">
                    <a:lumMod val="50000"/>
                  </a:schemeClr>
                </a:solidFill>
              </a:rPr>
              <a:t>dvc</a:t>
            </a:r>
            <a:r>
              <a:rPr lang="en-US" dirty="0">
                <a:solidFill>
                  <a:schemeClr val="bg1">
                    <a:lumMod val="50000"/>
                  </a:schemeClr>
                </a:solidFill>
              </a:rPr>
              <a:t> (</a:t>
            </a:r>
            <a:r>
              <a:rPr lang="en-US" dirty="0" err="1">
                <a:solidFill>
                  <a:schemeClr val="bg1">
                    <a:lumMod val="50000"/>
                  </a:schemeClr>
                </a:solidFill>
              </a:rPr>
              <a:t>DVC.org</a:t>
            </a:r>
            <a:r>
              <a:rPr lang="en-US" dirty="0">
                <a:solidFill>
                  <a:schemeClr val="bg1">
                    <a:lumMod val="50000"/>
                  </a:schemeClr>
                </a:solidFill>
              </a:rPr>
              <a:t>)</a:t>
            </a:r>
          </a:p>
          <a:p>
            <a:pPr lvl="1">
              <a:lnSpc>
                <a:spcPct val="90000"/>
              </a:lnSpc>
            </a:pPr>
            <a:r>
              <a:rPr lang="en-US" dirty="0">
                <a:solidFill>
                  <a:schemeClr val="bg1">
                    <a:lumMod val="50000"/>
                  </a:schemeClr>
                </a:solidFill>
              </a:rPr>
              <a:t>Weights &amp; Biases (</a:t>
            </a:r>
            <a:r>
              <a:rPr lang="en-US" dirty="0" err="1">
                <a:solidFill>
                  <a:schemeClr val="bg1">
                    <a:lumMod val="50000"/>
                  </a:schemeClr>
                </a:solidFill>
              </a:rPr>
              <a:t>wandb.ai</a:t>
            </a:r>
            <a:r>
              <a:rPr lang="en-US" dirty="0">
                <a:solidFill>
                  <a:schemeClr val="bg1">
                    <a:lumMod val="50000"/>
                  </a:schemeClr>
                </a:solidFill>
              </a:rPr>
              <a:t>)</a:t>
            </a:r>
          </a:p>
          <a:p>
            <a:pPr lvl="1">
              <a:lnSpc>
                <a:spcPct val="90000"/>
              </a:lnSpc>
            </a:pPr>
            <a:r>
              <a:rPr lang="en-US" dirty="0" err="1">
                <a:solidFill>
                  <a:schemeClr val="bg1">
                    <a:lumMod val="50000"/>
                  </a:schemeClr>
                </a:solidFill>
              </a:rPr>
              <a:t>huggingface.co</a:t>
            </a:r>
            <a:endParaRPr lang="en-US" dirty="0">
              <a:solidFill>
                <a:schemeClr val="bg1">
                  <a:lumMod val="50000"/>
                </a:schemeClr>
              </a:solidFill>
            </a:endParaRPr>
          </a:p>
        </p:txBody>
      </p:sp>
      <p:pic>
        <p:nvPicPr>
          <p:cNvPr id="4" name="Picture 3" descr="A screenshot of a computer&#10;&#10;Description automatically generated">
            <a:extLst>
              <a:ext uri="{FF2B5EF4-FFF2-40B4-BE49-F238E27FC236}">
                <a16:creationId xmlns:a16="http://schemas.microsoft.com/office/drawing/2014/main" id="{AAE6D66B-F79C-5414-6308-A3F398213D33}"/>
              </a:ext>
            </a:extLst>
          </p:cNvPr>
          <p:cNvPicPr>
            <a:picLocks noChangeAspect="1"/>
          </p:cNvPicPr>
          <p:nvPr/>
        </p:nvPicPr>
        <p:blipFill rotWithShape="1">
          <a:blip r:embed="rId2">
            <a:extLst>
              <a:ext uri="{28A0092B-C50C-407E-A947-70E740481C1C}">
                <a14:useLocalDpi xmlns:a14="http://schemas.microsoft.com/office/drawing/2010/main" val="0"/>
              </a:ext>
            </a:extLst>
          </a:blip>
          <a:srcRect r="9678"/>
          <a:stretch/>
        </p:blipFill>
        <p:spPr>
          <a:xfrm>
            <a:off x="528845" y="1263923"/>
            <a:ext cx="6032593" cy="3406125"/>
          </a:xfrm>
          <a:prstGeom prst="rect">
            <a:avLst/>
          </a:prstGeom>
        </p:spPr>
      </p:pic>
      <p:pic>
        <p:nvPicPr>
          <p:cNvPr id="6" name="Picture 5" descr="A diagram of a computer network&#10;&#10;Description automatically generated">
            <a:extLst>
              <a:ext uri="{FF2B5EF4-FFF2-40B4-BE49-F238E27FC236}">
                <a16:creationId xmlns:a16="http://schemas.microsoft.com/office/drawing/2014/main" id="{DCEEC773-5F19-3815-DF1E-1B71647E5B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98104" y="4809180"/>
            <a:ext cx="2997200" cy="1739900"/>
          </a:xfrm>
          <a:prstGeom prst="rect">
            <a:avLst/>
          </a:prstGeom>
        </p:spPr>
      </p:pic>
    </p:spTree>
    <p:extLst>
      <p:ext uri="{BB962C8B-B14F-4D97-AF65-F5344CB8AC3E}">
        <p14:creationId xmlns:p14="http://schemas.microsoft.com/office/powerpoint/2010/main" val="4277135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CE6E61-F11F-89C4-8CE0-75168829D158}"/>
              </a:ext>
            </a:extLst>
          </p:cNvPr>
          <p:cNvSpPr>
            <a:spLocks noGrp="1"/>
          </p:cNvSpPr>
          <p:nvPr>
            <p:ph type="title"/>
          </p:nvPr>
        </p:nvSpPr>
        <p:spPr/>
        <p:txBody>
          <a:bodyPr/>
          <a:lstStyle/>
          <a:p>
            <a:pPr>
              <a:lnSpc>
                <a:spcPct val="100000"/>
              </a:lnSpc>
            </a:pPr>
            <a:r>
              <a:rPr lang="en-US" dirty="0"/>
              <a:t>Common scientific workflow patterns</a:t>
            </a:r>
            <a:br>
              <a:rPr lang="en-US" dirty="0"/>
            </a:br>
            <a:r>
              <a:rPr lang="en-US" b="0" dirty="0"/>
              <a:t>High-performance Simulation and Modeling</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10302BE-A810-98A8-DA23-C8FCC3882B96}"/>
                  </a:ext>
                </a:extLst>
              </p:cNvPr>
              <p:cNvSpPr txBox="1"/>
              <p:nvPr/>
            </p:nvSpPr>
            <p:spPr>
              <a:xfrm>
                <a:off x="664812" y="1693388"/>
                <a:ext cx="2789588" cy="2446824"/>
              </a:xfrm>
              <a:prstGeom prst="rect">
                <a:avLst/>
              </a:prstGeom>
              <a:noFill/>
            </p:spPr>
            <p:txBody>
              <a:bodyPr wrap="square">
                <a:spAutoFit/>
              </a:bodyPr>
              <a:lstStyle/>
              <a:p>
                <a:r>
                  <a:rPr lang="en-US" sz="900" dirty="0"/>
                  <a:t>Figure 4. Diagram of the S(Q,</a:t>
                </a:r>
                <a14:m>
                  <m:oMath xmlns:m="http://schemas.openxmlformats.org/officeDocument/2006/math">
                    <m:r>
                      <a:rPr lang="en-US" sz="900" i="1" smtClean="0">
                        <a:latin typeface="Cambria Math" panose="02040503050406030204" pitchFamily="18" charset="0"/>
                        <a:ea typeface="Cambria Math" panose="02040503050406030204" pitchFamily="18" charset="0"/>
                      </a:rPr>
                      <m:t>𝜔</m:t>
                    </m:r>
                  </m:oMath>
                </a14:m>
                <a:r>
                  <a:rPr lang="en-US" sz="900" dirty="0"/>
                  <a:t>) prediction workflow. The workflow begins with a DFT calculation based on the new material of interest to build a low-energy effective model. A first DCA++ simulation is performed for convergence to self-consistency. For the problems of interest here, which require O(1000) bins of data for the four-point vertex function, a second DCA++ simulation is run to produce the binned data. The relevant observables are extracted and manipulated into a convenient form using several Python scripts. This includes the extraction of the vertex function </a:t>
                </a:r>
                <a14:m>
                  <m:oMath xmlns:m="http://schemas.openxmlformats.org/officeDocument/2006/math">
                    <m:r>
                      <m:rPr>
                        <m:sty m:val="p"/>
                      </m:rPr>
                      <a:rPr lang="el-GR" sz="900" i="1" dirty="0" smtClean="0">
                        <a:latin typeface="Cambria Math" panose="02040503050406030204" pitchFamily="18" charset="0"/>
                        <a:ea typeface="Cambria Math" panose="02040503050406030204" pitchFamily="18" charset="0"/>
                      </a:rPr>
                      <m:t>Γ</m:t>
                    </m:r>
                  </m:oMath>
                </a14:m>
                <a:r>
                  <a:rPr lang="en-US" sz="900" dirty="0"/>
                  <a:t>, the solution of the Bethe-Salpeter equation to generate S(Q,</a:t>
                </a:r>
                <a14:m>
                  <m:oMath xmlns:m="http://schemas.openxmlformats.org/officeDocument/2006/math">
                    <m:r>
                      <a:rPr lang="en-US" sz="900" i="1">
                        <a:latin typeface="Cambria Math" panose="02040503050406030204" pitchFamily="18" charset="0"/>
                        <a:ea typeface="Cambria Math" panose="02040503050406030204" pitchFamily="18" charset="0"/>
                      </a:rPr>
                      <m:t>𝜔</m:t>
                    </m:r>
                  </m:oMath>
                </a14:m>
                <a:r>
                  <a:rPr lang="en-US" sz="900" dirty="0"/>
                  <a:t>) on the imaginary frequency axis, and the analytic continuation to perform the rotation to the real frequency axis. The final product of the Python analysis is the prediction for S(Q,</a:t>
                </a:r>
                <a14:m>
                  <m:oMath xmlns:m="http://schemas.openxmlformats.org/officeDocument/2006/math">
                    <m:r>
                      <a:rPr lang="en-US" sz="900" i="1">
                        <a:latin typeface="Cambria Math" panose="02040503050406030204" pitchFamily="18" charset="0"/>
                        <a:ea typeface="Cambria Math" panose="02040503050406030204" pitchFamily="18" charset="0"/>
                      </a:rPr>
                      <m:t>𝜔</m:t>
                    </m:r>
                  </m:oMath>
                </a14:m>
                <a:r>
                  <a:rPr lang="en-US" sz="900" dirty="0"/>
                  <a:t>) .</a:t>
                </a:r>
              </a:p>
            </p:txBody>
          </p:sp>
        </mc:Choice>
        <mc:Fallback xmlns="">
          <p:sp>
            <p:nvSpPr>
              <p:cNvPr id="8" name="TextBox 7">
                <a:extLst>
                  <a:ext uri="{FF2B5EF4-FFF2-40B4-BE49-F238E27FC236}">
                    <a16:creationId xmlns:a16="http://schemas.microsoft.com/office/drawing/2014/main" id="{C10302BE-A810-98A8-DA23-C8FCC3882B96}"/>
                  </a:ext>
                </a:extLst>
              </p:cNvPr>
              <p:cNvSpPr txBox="1">
                <a:spLocks noRot="1" noChangeAspect="1" noMove="1" noResize="1" noEditPoints="1" noAdjustHandles="1" noChangeArrowheads="1" noChangeShapeType="1" noTextEdit="1"/>
              </p:cNvSpPr>
              <p:nvPr/>
            </p:nvSpPr>
            <p:spPr>
              <a:xfrm>
                <a:off x="664812" y="1693388"/>
                <a:ext cx="2789588" cy="2446824"/>
              </a:xfrm>
              <a:prstGeom prst="rect">
                <a:avLst/>
              </a:prstGeom>
              <a:blipFill>
                <a:blip r:embed="rId5"/>
                <a:stretch>
                  <a:fillRect b="-518"/>
                </a:stretch>
              </a:blipFill>
            </p:spPr>
            <p:txBody>
              <a:bodyPr/>
              <a:lstStyle/>
              <a:p>
                <a:r>
                  <a:rPr lang="en-US">
                    <a:noFill/>
                  </a:rPr>
                  <a:t> </a:t>
                </a:r>
              </a:p>
            </p:txBody>
          </p:sp>
        </mc:Fallback>
      </mc:AlternateContent>
      <p:sp>
        <p:nvSpPr>
          <p:cNvPr id="9" name="Rectangle 8">
            <a:extLst>
              <a:ext uri="{FF2B5EF4-FFF2-40B4-BE49-F238E27FC236}">
                <a16:creationId xmlns:a16="http://schemas.microsoft.com/office/drawing/2014/main" id="{F8E56C82-7F58-105C-4631-872185D7C6F6}"/>
              </a:ext>
            </a:extLst>
          </p:cNvPr>
          <p:cNvSpPr/>
          <p:nvPr/>
        </p:nvSpPr>
        <p:spPr>
          <a:xfrm>
            <a:off x="568960" y="1423701"/>
            <a:ext cx="11508602" cy="2828622"/>
          </a:xfrm>
          <a:prstGeom prst="rect">
            <a:avLst/>
          </a:prstGeom>
          <a:noFill/>
          <a:ln w="63500">
            <a:solidFill>
              <a:schemeClr val="bg1">
                <a:lumMod val="65000"/>
              </a:schemeClr>
            </a:solid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10" name="TextBox 9">
            <a:extLst>
              <a:ext uri="{FF2B5EF4-FFF2-40B4-BE49-F238E27FC236}">
                <a16:creationId xmlns:a16="http://schemas.microsoft.com/office/drawing/2014/main" id="{FF594A7A-D5D6-F1EC-599B-01424C4A86A1}"/>
              </a:ext>
            </a:extLst>
          </p:cNvPr>
          <p:cNvSpPr txBox="1"/>
          <p:nvPr/>
        </p:nvSpPr>
        <p:spPr>
          <a:xfrm>
            <a:off x="568960" y="4572071"/>
            <a:ext cx="5222240" cy="1947649"/>
          </a:xfrm>
          <a:prstGeom prst="rect">
            <a:avLst/>
          </a:prstGeom>
          <a:noFill/>
          <a:ln w="25400">
            <a:solidFill>
              <a:schemeClr val="accent3"/>
            </a:solidFill>
            <a:extLst>
              <a:ext uri="{C807C97D-BFC1-408E-A445-0C87EB9F89A2}">
                <ask:lineSketchStyleProps xmlns:ask="http://schemas.microsoft.com/office/drawing/2018/sketchyshapes">
                  <ask:type>
                    <ask:lineSketchNone/>
                  </ask:type>
                </ask:lineSketchStyleProps>
              </a:ext>
            </a:extLst>
          </a:ln>
        </p:spPr>
        <p:txBody>
          <a:bodyPr wrap="square" lIns="118872" tIns="91440" rIns="118872" bIns="91440" rtlCol="0" anchor="ctr" anchorCtr="0">
            <a:spAutoFit/>
          </a:bodyPr>
          <a:lstStyle/>
          <a:p>
            <a:pPr marL="285750" indent="-285750" algn="l">
              <a:lnSpc>
                <a:spcPct val="130000"/>
              </a:lnSpc>
              <a:buFont typeface="Arial" panose="020B0604020202020204" pitchFamily="34" charset="0"/>
              <a:buChar char="•"/>
            </a:pPr>
            <a:r>
              <a:rPr lang="en-US" dirty="0"/>
              <a:t>Setup: mesh generation, pre-computation</a:t>
            </a:r>
          </a:p>
          <a:p>
            <a:pPr marL="285750" indent="-285750" algn="l">
              <a:lnSpc>
                <a:spcPct val="130000"/>
              </a:lnSpc>
              <a:buFont typeface="Arial" panose="020B0604020202020204" pitchFamily="34" charset="0"/>
              <a:buChar char="•"/>
            </a:pPr>
            <a:r>
              <a:rPr lang="en-US" dirty="0"/>
              <a:t>Simulate: physics calculations</a:t>
            </a:r>
          </a:p>
          <a:p>
            <a:pPr marL="285750" indent="-285750" algn="l">
              <a:lnSpc>
                <a:spcPct val="130000"/>
              </a:lnSpc>
              <a:buFont typeface="Arial" panose="020B0604020202020204" pitchFamily="34" charset="0"/>
              <a:buChar char="•"/>
            </a:pPr>
            <a:r>
              <a:rPr lang="en-US" dirty="0"/>
              <a:t>Down-sample: data reduction</a:t>
            </a:r>
          </a:p>
          <a:p>
            <a:pPr marL="285750" indent="-285750" algn="l">
              <a:lnSpc>
                <a:spcPct val="130000"/>
              </a:lnSpc>
              <a:buFont typeface="Arial" panose="020B0604020202020204" pitchFamily="34" charset="0"/>
              <a:buChar char="•"/>
            </a:pPr>
            <a:r>
              <a:rPr lang="en-US" dirty="0"/>
              <a:t>Post-process: format for visualization tools</a:t>
            </a:r>
          </a:p>
          <a:p>
            <a:pPr marL="285750" indent="-285750" algn="l">
              <a:lnSpc>
                <a:spcPct val="130000"/>
              </a:lnSpc>
              <a:buFont typeface="Arial" panose="020B0604020202020204" pitchFamily="34" charset="0"/>
              <a:buChar char="•"/>
            </a:pPr>
            <a:r>
              <a:rPr lang="en-US" dirty="0"/>
              <a:t>Visualize: inspect the data</a:t>
            </a:r>
          </a:p>
        </p:txBody>
      </p:sp>
      <p:pic>
        <p:nvPicPr>
          <p:cNvPr id="7" name="Picture 6" descr="A diagram of a workflow&#10;&#10;Description automatically generated">
            <a:extLst>
              <a:ext uri="{FF2B5EF4-FFF2-40B4-BE49-F238E27FC236}">
                <a16:creationId xmlns:a16="http://schemas.microsoft.com/office/drawing/2014/main" id="{0C490AFB-8618-AAB6-065C-8E9E17A8FE4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54400" y="1655324"/>
            <a:ext cx="8438636" cy="2365375"/>
          </a:xfrm>
          <a:prstGeom prst="rect">
            <a:avLst/>
          </a:prstGeom>
        </p:spPr>
      </p:pic>
    </p:spTree>
    <p:extLst>
      <p:ext uri="{BB962C8B-B14F-4D97-AF65-F5344CB8AC3E}">
        <p14:creationId xmlns:p14="http://schemas.microsoft.com/office/powerpoint/2010/main" val="624242411"/>
      </p:ext>
    </p:extLst>
  </p:cSld>
  <p:clrMapOvr>
    <a:masterClrMapping/>
  </p:clrMapOvr>
</p:sld>
</file>

<file path=ppt/theme/theme1.xml><?xml version="1.0" encoding="utf-8"?>
<a:theme xmlns:a="http://schemas.openxmlformats.org/drawingml/2006/main" name="Presentations (Wide Screen)">
  <a:themeElements>
    <a:clrScheme name="ECP 171103 final">
      <a:dk1>
        <a:sysClr val="windowText" lastClr="000000"/>
      </a:dk1>
      <a:lt1>
        <a:sysClr val="window" lastClr="FFFFFF"/>
      </a:lt1>
      <a:dk2>
        <a:srgbClr val="266093"/>
      </a:dk2>
      <a:lt2>
        <a:srgbClr val="FFFFFF"/>
      </a:lt2>
      <a:accent1>
        <a:srgbClr val="2A75BB"/>
      </a:accent1>
      <a:accent2>
        <a:srgbClr val="84B641"/>
      </a:accent2>
      <a:accent3>
        <a:srgbClr val="43B1E5"/>
      </a:accent3>
      <a:accent4>
        <a:srgbClr val="D13940"/>
      </a:accent4>
      <a:accent5>
        <a:srgbClr val="C39C2F"/>
      </a:accent5>
      <a:accent6>
        <a:srgbClr val="7F7F7F"/>
      </a:accent6>
      <a:hlink>
        <a:srgbClr val="A03123"/>
      </a:hlink>
      <a:folHlink>
        <a:srgbClr val="00000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solidFill>
        <a:ln>
          <a:noFill/>
        </a:ln>
        <a:effectLst>
          <a:outerShdw blurRad="44450" dist="27940" dir="5400000" algn="ctr">
            <a:srgbClr val="000000">
              <a:alpha val="32000"/>
            </a:srgbClr>
          </a:outerShdw>
        </a:effectLst>
      </a:spPr>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defPPr algn="ctr">
          <a:lnSpc>
            <a:spcPct val="90000"/>
          </a:lnSpc>
          <a:defRPr sz="2000" dirty="0">
            <a:solidFill>
              <a:schemeClr val="bg1"/>
            </a:solidFill>
          </a:defRPr>
        </a:defPPr>
      </a:lstStyle>
    </a:spDef>
    <a:txDef>
      <a:spPr>
        <a:noFill/>
      </a:spPr>
      <a:bodyPr wrap="square" lIns="118872" tIns="91440" rIns="118872" bIns="91440" rtlCol="0" anchor="ctr" anchorCtr="0">
        <a:spAutoFit/>
      </a:bodyPr>
      <a:lstStyle>
        <a:defPPr algn="l">
          <a:lnSpc>
            <a:spcPct val="90000"/>
          </a:lnSpc>
          <a:defRPr dirty="0" smtClean="0"/>
        </a:defPPr>
      </a:lstStyle>
    </a:txDef>
  </a:objectDefaults>
  <a:extraClrSchemeLst/>
  <a:extLst>
    <a:ext uri="{05A4C25C-085E-4340-85A3-A5531E510DB2}">
      <thm15:themeFamily xmlns:thm15="http://schemas.microsoft.com/office/thememl/2012/main" name="ECP_PowerPointTemplate-v1.0_20171106" id="{82BFD86B-8FF4-4B2C-AD68-5655622D7E2C}" vid="{C92328A0-5FA1-40E2-AE72-E588ED49ADD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565464437F680748A68B85EB6594EA7D" ma:contentTypeVersion="0" ma:contentTypeDescription="Create a new document." ma:contentTypeScope="" ma:versionID="fe3f4dd58d5914c51cfc6deaa8ad845c">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Props1.xml><?xml version="1.0" encoding="utf-8"?>
<ds:datastoreItem xmlns:ds="http://schemas.openxmlformats.org/officeDocument/2006/customXml" ds:itemID="{19E20559-B232-4371-8690-E3D8007EDB82}">
  <ds:schemaRefs>
    <ds:schemaRef ds:uri="http://schemas.microsoft.com/sharepoint/v3/contenttype/forms"/>
  </ds:schemaRefs>
</ds:datastoreItem>
</file>

<file path=customXml/itemProps2.xml><?xml version="1.0" encoding="utf-8"?>
<ds:datastoreItem xmlns:ds="http://schemas.openxmlformats.org/officeDocument/2006/customXml" ds:itemID="{A50EC660-24D0-43A0-AE5E-E274115E726B}">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www.w3.org/XML/1998/namespace"/>
    <ds:schemaRef ds:uri="http://purl.org/dc/dcmitype/"/>
    <ds:schemaRef ds:uri="http://schemas.microsoft.com/office/infopath/2007/PartnerControls"/>
  </ds:schemaRefs>
</ds:datastoreItem>
</file>

<file path=customXml/itemProps3.xml><?xml version="1.0" encoding="utf-8"?>
<ds:datastoreItem xmlns:ds="http://schemas.openxmlformats.org/officeDocument/2006/customXml" ds:itemID="{E8DB7DEB-074E-4EE8-9B6E-FD277323109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docProps/app.xml><?xml version="1.0" encoding="utf-8"?>
<Properties xmlns="http://schemas.openxmlformats.org/officeDocument/2006/extended-properties" xmlns:vt="http://schemas.openxmlformats.org/officeDocument/2006/docPropsVTypes">
  <Template>ECP_PowerPoint_Template-v1.0_20171106</Template>
  <TotalTime>13180</TotalTime>
  <Words>3655</Words>
  <Application>Microsoft Macintosh PowerPoint</Application>
  <PresentationFormat>Custom</PresentationFormat>
  <Paragraphs>447</Paragraphs>
  <Slides>34</Slides>
  <Notes>16</Notes>
  <HiddenSlides>6</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34</vt:i4>
      </vt:variant>
    </vt:vector>
  </HeadingPairs>
  <TitlesOfParts>
    <vt:vector size="44" baseType="lpstr">
      <vt:lpstr>Arial</vt:lpstr>
      <vt:lpstr>Arial Black</vt:lpstr>
      <vt:lpstr>Calibri</vt:lpstr>
      <vt:lpstr>Cambria Math</vt:lpstr>
      <vt:lpstr>Courier</vt:lpstr>
      <vt:lpstr>HelveticaNeue Regular</vt:lpstr>
      <vt:lpstr>Lucida Console</vt:lpstr>
      <vt:lpstr>Lucida Grande</vt:lpstr>
      <vt:lpstr>Monaco</vt:lpstr>
      <vt:lpstr>Presentations (Wide Screen)</vt:lpstr>
      <vt:lpstr>Reproducible Workflows</vt:lpstr>
      <vt:lpstr>License, Citation and Acknowledgements</vt:lpstr>
      <vt:lpstr>What are scientific workflows?</vt:lpstr>
      <vt:lpstr>Reasons to use a workflow system</vt:lpstr>
      <vt:lpstr>Workflow components</vt:lpstr>
      <vt:lpstr>Example workflow systems https://s.apache.org/existing-workflow-systems</vt:lpstr>
      <vt:lpstr>Workflow Repositories and Registries</vt:lpstr>
      <vt:lpstr>Data / Code Combinator</vt:lpstr>
      <vt:lpstr>Common scientific workflow patterns High-performance Simulation and Modeling</vt:lpstr>
      <vt:lpstr>Common scientific workflow patterns High-performance AI</vt:lpstr>
      <vt:lpstr>Common scientific workflow patterns Scientific Data Lifecycle</vt:lpstr>
      <vt:lpstr>Common scientific workflow patterns Real-Time / Streaming</vt:lpstr>
      <vt:lpstr>Common scientific workflow patterns Hybrid</vt:lpstr>
      <vt:lpstr>Make-like (acyclic)</vt:lpstr>
      <vt:lpstr>Workflow-like Programming Models: Map-Reduce</vt:lpstr>
      <vt:lpstr>Workflow-like Programming Models: Bag of Tasks</vt:lpstr>
      <vt:lpstr>Factors to consider</vt:lpstr>
      <vt:lpstr>Reproducibility challenges for HPC systems</vt:lpstr>
      <vt:lpstr>Containers</vt:lpstr>
      <vt:lpstr>Containers (cont…)</vt:lpstr>
      <vt:lpstr>Open Container Initiative (OCI) https://opencontainers.org</vt:lpstr>
      <vt:lpstr>Containers supported by HPC systems1</vt:lpstr>
      <vt:lpstr>Issues using containers in HPC </vt:lpstr>
      <vt:lpstr>Issues using containers in HPC (cont…) </vt:lpstr>
      <vt:lpstr>Summary</vt:lpstr>
      <vt:lpstr>Other resources</vt:lpstr>
      <vt:lpstr>Other resources</vt:lpstr>
      <vt:lpstr>Other resources</vt:lpstr>
      <vt:lpstr>Summit: Singularity</vt:lpstr>
      <vt:lpstr>Summit: building container</vt:lpstr>
      <vt:lpstr>Summit: building container…</vt:lpstr>
      <vt:lpstr>Summit: building container…</vt:lpstr>
      <vt:lpstr>Summit: building Singularity image</vt:lpstr>
      <vt:lpstr>Summit: running container</vt:lpstr>
    </vt:vector>
  </TitlesOfParts>
  <Company>ORNL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Challenges of Exascale Computing</dc:title>
  <dc:creator>Bernholdt, David E.</dc:creator>
  <cp:lastModifiedBy>Watson, Gregory</cp:lastModifiedBy>
  <cp:revision>501</cp:revision>
  <cp:lastPrinted>2017-11-02T18:35:01Z</cp:lastPrinted>
  <dcterms:created xsi:type="dcterms:W3CDTF">2018-11-06T17:28:56Z</dcterms:created>
  <dcterms:modified xsi:type="dcterms:W3CDTF">2023-10-28T19:47:56Z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0x010100565464437F680748A68B85EB6594EA7D</vt:lpwstr>
  </property>
</Properties>
</file>